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4" r:id="rId3"/>
    <p:sldId id="303" r:id="rId4"/>
    <p:sldId id="408" r:id="rId5"/>
    <p:sldId id="335" r:id="rId6"/>
    <p:sldId id="405" r:id="rId7"/>
    <p:sldId id="398" r:id="rId8"/>
    <p:sldId id="409" r:id="rId9"/>
    <p:sldId id="406" r:id="rId10"/>
    <p:sldId id="407" r:id="rId11"/>
    <p:sldId id="354" r:id="rId12"/>
    <p:sldId id="392" r:id="rId13"/>
    <p:sldId id="386" r:id="rId14"/>
    <p:sldId id="388" r:id="rId15"/>
    <p:sldId id="389" r:id="rId16"/>
    <p:sldId id="393" r:id="rId17"/>
    <p:sldId id="390" r:id="rId18"/>
    <p:sldId id="391" r:id="rId19"/>
    <p:sldId id="401" r:id="rId20"/>
    <p:sldId id="402" r:id="rId21"/>
    <p:sldId id="394" r:id="rId22"/>
    <p:sldId id="411" r:id="rId23"/>
    <p:sldId id="396" r:id="rId24"/>
    <p:sldId id="412" r:id="rId25"/>
    <p:sldId id="395" r:id="rId26"/>
    <p:sldId id="397" r:id="rId27"/>
    <p:sldId id="413" r:id="rId28"/>
    <p:sldId id="403" r:id="rId29"/>
    <p:sldId id="399" r:id="rId30"/>
    <p:sldId id="410" r:id="rId31"/>
    <p:sldId id="304" r:id="rId32"/>
    <p:sldId id="350" r:id="rId33"/>
    <p:sldId id="35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kprosto.ru/kak-837094-pochemu-v-drevney-grecii-lavrovyy-venok-stal-simvolom-pobed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Разработал: </a:t>
            </a:r>
            <a:r>
              <a:rPr lang="ru-RU" sz="1800" b="1" dirty="0" smtClean="0">
                <a:solidFill>
                  <a:srgbClr val="002060"/>
                </a:solidFill>
              </a:rPr>
              <a:t>советник директора по воспитанию и взаимодействию с детскими общественными объединениями                     Самсонова </a:t>
            </a:r>
            <a:r>
              <a:rPr lang="ru-RU" sz="1800" b="1" dirty="0">
                <a:solidFill>
                  <a:srgbClr val="002060"/>
                </a:solidFill>
              </a:rPr>
              <a:t>Надежда </a:t>
            </a:r>
            <a:r>
              <a:rPr lang="ru-RU" sz="1800" b="1" dirty="0" smtClean="0">
                <a:solidFill>
                  <a:srgbClr val="002060"/>
                </a:solidFill>
              </a:rPr>
              <a:t>Алексеевна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- 2025 год -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18002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Зазерская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Воспитательная практика художественно-эстетической направленности</a:t>
            </a:r>
          </a:p>
          <a:p>
            <a:pPr algn="ctr"/>
            <a:r>
              <a:rPr lang="ru-RU" sz="4400" b="1" dirty="0" smtClean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Проект «Талисман ПОБЕДЫ – 80!»                 </a:t>
            </a:r>
          </a:p>
          <a:p>
            <a:pPr algn="ctr"/>
            <a:r>
              <a:rPr lang="ru-RU" sz="4400" b="1" dirty="0" smtClean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Эскиз росписи талисмана из глины.</a:t>
            </a:r>
          </a:p>
        </p:txBody>
      </p:sp>
      <p:pic>
        <p:nvPicPr>
          <p:cNvPr id="5" name="Picture 2" descr="C:\Users\Trud\Desktop\Мастер-класс по ИЗО\Фото талисмана Победы-80\6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1" t="14401" r="19616" b="8009"/>
          <a:stretch/>
        </p:blipFill>
        <p:spPr bwMode="auto">
          <a:xfrm>
            <a:off x="3275856" y="2132856"/>
            <a:ext cx="2968744" cy="301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</a:t>
            </a:r>
            <a:r>
              <a:rPr lang="ru-RU" dirty="0"/>
              <a:t>этап. Выполнение эскиза </a:t>
            </a:r>
            <a:r>
              <a:rPr lang="ru-RU" dirty="0" smtClean="0"/>
              <a:t>росписи </a:t>
            </a:r>
            <a:r>
              <a:rPr lang="ru-RU" dirty="0"/>
              <a:t>талисмана </a:t>
            </a:r>
            <a:r>
              <a:rPr lang="ru-RU" dirty="0" smtClean="0"/>
              <a:t>ПОБЕДЫ-80!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глубокой древности </a:t>
            </a:r>
            <a:r>
              <a:rPr lang="ru-RU" b="1" dirty="0" smtClean="0"/>
              <a:t>глине</a:t>
            </a:r>
            <a:r>
              <a:rPr lang="ru-RU" b="1" dirty="0" smtClean="0"/>
              <a:t> </a:t>
            </a:r>
            <a:r>
              <a:rPr lang="ru-RU" b="1" dirty="0"/>
              <a:t>приписывали особую </a:t>
            </a:r>
            <a:r>
              <a:rPr lang="ru-RU" b="1" dirty="0" smtClean="0"/>
              <a:t>силу </a:t>
            </a:r>
            <a:r>
              <a:rPr lang="ru-RU" b="1" dirty="0" smtClean="0"/>
              <a:t>: </a:t>
            </a:r>
            <a:r>
              <a:rPr lang="ru-RU" b="1" dirty="0" smtClean="0"/>
              <a:t>охранять</a:t>
            </a:r>
            <a:r>
              <a:rPr lang="ru-RU" b="1" dirty="0"/>
              <a:t>, оберегать людей от зла. У нашего талисмана таким оберегом является глина в образе голубя – символа МИРА с  Российским флагом  в клюве, страны, которая принесет Мир на нашу землю, на груди георгиевская ленточка  символ воинской Славы и надпись «80 –ПОБЕДА!».  Изображение лавровой ветви символизирует </a:t>
            </a:r>
            <a:r>
              <a:rPr lang="ru-RU" b="1" dirty="0" smtClean="0"/>
              <a:t>«Победу» и вечную </a:t>
            </a:r>
            <a:r>
              <a:rPr lang="ru-RU" b="1" dirty="0"/>
              <a:t>память героям, отдавшим жизнь за Победу.  На хвосте указан год  юбилея Победы. На крыльях Знамя ПОБЕДЫ, которое было  поднято над Рейхстагом в 1945 году. 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i="1" dirty="0"/>
              <a:t>Девиз проекта:</a:t>
            </a:r>
            <a:r>
              <a:rPr lang="ru-RU" i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Мы вместе! Мы за мир! Ура! Победа!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Этап «Эскиз талисмана Победы-80!».</a:t>
            </a:r>
            <a:endParaRPr lang="ru-RU" dirty="0"/>
          </a:p>
        </p:txBody>
      </p:sp>
      <p:pic>
        <p:nvPicPr>
          <p:cNvPr id="4" name="Picture 2" descr="C:\Users\Trud\Desktop\Мастер-класс по ИЗО\Фото талисмана Победы-80\1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4162"/>
            <a:ext cx="6699451" cy="49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клюве голубя  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триколор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флага России</a:t>
            </a:r>
            <a:endParaRPr lang="ru-RU" dirty="0"/>
          </a:p>
        </p:txBody>
      </p:sp>
      <p:pic>
        <p:nvPicPr>
          <p:cNvPr id="2050" name="Picture 2" descr="C:\Users\Trud\Desktop\Мастер-класс по ИЗО\Фото талисмана Победы-80\2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4392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Государственный флаг                                Российской федерации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C:\Users\Trud\Downloads\756686940991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94135"/>
            <a:ext cx="6278983" cy="418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Значение </a:t>
            </a:r>
            <a:r>
              <a:rPr lang="ru-RU" sz="3100" b="1" dirty="0"/>
              <a:t>цветов </a:t>
            </a:r>
            <a:r>
              <a:rPr lang="ru-RU" sz="3100" b="1" dirty="0" err="1" smtClean="0"/>
              <a:t>триколора</a:t>
            </a:r>
            <a:r>
              <a:rPr lang="ru-RU" sz="3100" b="1" dirty="0" smtClean="0"/>
              <a:t> флага России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клюве голубя изображаем флаг России, той страны, которая принесет Мир на нашу Землю. Значение цветов </a:t>
            </a:r>
            <a:r>
              <a:rPr lang="ru-RU" dirty="0" err="1" smtClean="0"/>
              <a:t>триколора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БЕЛЫЙ (символ мира, веры, верности, чистоты);</a:t>
            </a:r>
          </a:p>
          <a:p>
            <a:r>
              <a:rPr lang="ru-RU" dirty="0" smtClean="0"/>
              <a:t>- СИНИЙ (символ духовности, Богородицы);</a:t>
            </a:r>
          </a:p>
          <a:p>
            <a:r>
              <a:rPr lang="ru-RU" dirty="0" smtClean="0"/>
              <a:t>- КРАСНЫЙ (символ героизма, мужества)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груди голубя символ Победы – </a:t>
            </a:r>
            <a:r>
              <a:rPr lang="ru-RU" dirty="0" smtClean="0"/>
              <a:t>георгиевская </a:t>
            </a:r>
            <a:r>
              <a:rPr lang="ru-RU" dirty="0" smtClean="0"/>
              <a:t>ленточка</a:t>
            </a:r>
            <a:endParaRPr lang="ru-RU" dirty="0"/>
          </a:p>
        </p:txBody>
      </p:sp>
      <p:pic>
        <p:nvPicPr>
          <p:cNvPr id="3074" name="Picture 2" descr="C:\Users\Trud\Desktop\Мастер-класс по ИЗО\Фото талисмана Победы-80\3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5157"/>
            <a:ext cx="7116282" cy="53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Георгиевская лента – символ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23656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Георгиевская лента стала символом Победы в современной России примерно с середины нулевых. Каждое 9 мая миллионы граждан крепят ее к своей одежде, чтобы отдать должное подвигу советского народа. День Победы является одним из самых значимых праздников в нашей стране. Нет семьи, в которой не было бы своего героя – одного или нескольких родственников, прошедших ужасы войны.</a:t>
            </a:r>
          </a:p>
        </p:txBody>
      </p:sp>
      <p:pic>
        <p:nvPicPr>
          <p:cNvPr id="4" name="Объект 3" descr="https://avatars.mds.yandex.net/get-entity_search/9708398/993468701/S600xU_2x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r="18144"/>
          <a:stretch/>
        </p:blipFill>
        <p:spPr bwMode="auto">
          <a:xfrm>
            <a:off x="395536" y="1556792"/>
            <a:ext cx="3456384" cy="4422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44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цветов георгиевской ленты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Значение оранжевого и черного цвета георгиевской ленты,  которая является символом памяти, связи поколений и воинской </a:t>
            </a:r>
            <a:r>
              <a:rPr lang="ru-RU" sz="3600" b="1" dirty="0" smtClean="0"/>
              <a:t>славы: </a:t>
            </a:r>
            <a:r>
              <a:rPr lang="ru-RU" sz="3600" b="1" dirty="0"/>
              <a:t>черный цвет означает дым и порох - символ мужества во время сражений, оранжевый – пламя и огонь – символ </a:t>
            </a:r>
            <a:r>
              <a:rPr lang="ru-RU" sz="3600" b="1" dirty="0" smtClean="0"/>
              <a:t>победы.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88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Надпись «80 – Победа!» красным цветом.</a:t>
            </a:r>
            <a:endParaRPr lang="ru-RU" dirty="0"/>
          </a:p>
        </p:txBody>
      </p:sp>
      <p:pic>
        <p:nvPicPr>
          <p:cNvPr id="1026" name="Picture 2" descr="C:\Users\Trud\Desktop\Мастер-класс по ИЗО\Фото талисмана Победы-80\4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крыле голубя изображаем Знамя </a:t>
            </a:r>
            <a:r>
              <a:rPr lang="ru-RU" dirty="0" smtClean="0"/>
              <a:t>Победы, поднятое над </a:t>
            </a:r>
            <a:r>
              <a:rPr lang="ru-RU" dirty="0" err="1" smtClean="0"/>
              <a:t>Рейстагом</a:t>
            </a:r>
            <a:r>
              <a:rPr lang="ru-RU" dirty="0" smtClean="0"/>
              <a:t> в 1945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Что означают цвет и символы на знамени? </a:t>
            </a:r>
          </a:p>
          <a:p>
            <a:pPr marL="0" indent="0">
              <a:buNone/>
            </a:pPr>
            <a:r>
              <a:rPr lang="ru-RU" dirty="0"/>
              <a:t>В советское время красный цвет означал цвет крови, пролитой за Родину. Серп и молот со </a:t>
            </a:r>
            <a:r>
              <a:rPr lang="ru-RU" dirty="0" smtClean="0"/>
              <a:t>звездой - </a:t>
            </a:r>
            <a:r>
              <a:rPr lang="ru-RU" dirty="0"/>
              <a:t>это символы Советского Союза - союз рабочих и крестьян. Простым карандашом наносим контуры знамени и его </a:t>
            </a:r>
            <a:r>
              <a:rPr lang="ru-RU" dirty="0" smtClean="0"/>
              <a:t>символы. Выполняем в цвете желтым и красным цветом.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4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Актуальность 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Актуальность состоит в активизации творческой и познавательной деятельности, посредством использования современных педагогических технологий, через интеграцию различных видов искусства, посредством включения их в практическую работу.  Обращение к истории Великой Отечественной войны, к ее духовной стороне, позволит развивать  патриотические чувства у детей, умение сопереживать и быть сопричастным к тяжелым испытаниям, которые выпали на  русский народ, языком искусства. </a:t>
            </a:r>
            <a:r>
              <a:rPr lang="ru-RU" sz="1800" b="1" dirty="0" smtClean="0"/>
              <a:t>В рамках </a:t>
            </a:r>
            <a:r>
              <a:rPr lang="ru-RU" sz="1800" b="1" dirty="0"/>
              <a:t>мероприятий, посвященных Году Защитника Отечества и 80-летия Победы в ВОВ, предлагается обучающимся создать своими руками талисман Победы для поздравления ветеранов и участников Великой Отечественной войны, тружеников тыла, детей войны, солдат СВО и их </a:t>
            </a:r>
            <a:r>
              <a:rPr lang="ru-RU" sz="1800" b="1" dirty="0" smtClean="0"/>
              <a:t>матерей, для каждой семьи  </a:t>
            </a:r>
            <a:r>
              <a:rPr lang="ru-RU" sz="1800" b="1" dirty="0"/>
              <a:t>с 80-летием Великой Победы</a:t>
            </a:r>
            <a:r>
              <a:rPr lang="ru-RU" sz="1800" b="1" dirty="0" smtClean="0"/>
              <a:t>. Одним </a:t>
            </a:r>
            <a:r>
              <a:rPr lang="ru-RU" sz="1800" b="1" dirty="0"/>
              <a:t>из таких материалов является глина. В глубокой древности ей приписывали особую силу: охранять, оберегать людей от зла. У нашего талисмана таким оберегом является глина в образе голубя – символа МИРА с  Российским флагом  в клюве, страны, которая принесет Мир на нашу землю, на груди георгиевская ленточка  символ воинской Славы и надпись «80 –ПОБЕДА!».  Изображение лавровой ветви символизирует </a:t>
            </a:r>
            <a:r>
              <a:rPr lang="ru-RU" sz="1800" b="1" dirty="0" smtClean="0"/>
              <a:t>«Победу», символом </a:t>
            </a:r>
            <a:r>
              <a:rPr lang="ru-RU" sz="1800" b="1" dirty="0"/>
              <a:t>воинской доблести и </a:t>
            </a:r>
            <a:r>
              <a:rPr lang="ru-RU" sz="1800" b="1" dirty="0" smtClean="0"/>
              <a:t>славы</a:t>
            </a:r>
            <a:r>
              <a:rPr lang="ru-RU" sz="1800" dirty="0" smtClean="0"/>
              <a:t>. </a:t>
            </a:r>
            <a:r>
              <a:rPr lang="ru-RU" sz="1800" b="1" dirty="0" smtClean="0"/>
              <a:t>Вечная слава </a:t>
            </a:r>
            <a:r>
              <a:rPr lang="ru-RU" sz="1800" b="1" dirty="0"/>
              <a:t>героям</a:t>
            </a:r>
            <a:r>
              <a:rPr lang="ru-RU" sz="1800" b="1" dirty="0" smtClean="0"/>
              <a:t>, живым и </a:t>
            </a:r>
            <a:r>
              <a:rPr lang="ru-RU" sz="1800" b="1" dirty="0"/>
              <a:t>отдавшим жизнь за Победу.  На хвосте указан год  юбилея Победы. На крыльях Знамя ПОБЕДЫ, которое было  поднято над Рейхстагом в 1945 году. 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AE0206"/>
                </a:solidFill>
              </a:rPr>
              <a:t>Мы </a:t>
            </a:r>
            <a:r>
              <a:rPr lang="ru-RU" sz="1800" b="1" i="1" dirty="0">
                <a:solidFill>
                  <a:srgbClr val="AE0206"/>
                </a:solidFill>
              </a:rPr>
              <a:t>вместе приближаем нашу Победу и наступление мира на нашей земле.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27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Trud\Downloads\flagi_p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68" y="3813910"/>
            <a:ext cx="4562870" cy="28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rud\Downloads\1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0214"/>
            <a:ext cx="3707904" cy="28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 Изображение лавровой ветви (Ниже надписи)</a:t>
            </a:r>
          </a:p>
        </p:txBody>
      </p:sp>
      <p:pic>
        <p:nvPicPr>
          <p:cNvPr id="2050" name="Picture 2" descr="C:\Users\Trud\Desktop\Мастер-класс по ИЗО\Фото талисмана Победы-80\5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символа лавровой ветви.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Лавровая ветвь </a:t>
            </a:r>
            <a:r>
              <a:rPr lang="ru-RU" dirty="0"/>
              <a:t>- это древний символ победы. Ещё в древней Греции </a:t>
            </a:r>
            <a:r>
              <a:rPr lang="ru-RU" u="sng" dirty="0">
                <a:hlinkClick r:id="rId2"/>
              </a:rPr>
              <a:t>лавровая ветвь</a:t>
            </a:r>
            <a:r>
              <a:rPr lang="ru-RU" dirty="0"/>
              <a:t> или лавровый венок превратились в эмблему славы.</a:t>
            </a:r>
            <a:br>
              <a:rPr lang="ru-RU" dirty="0"/>
            </a:br>
            <a:r>
              <a:rPr lang="ru-RU" dirty="0"/>
              <a:t>Слово «лауреат», которое обозначает победителя конкурса или обладателя премии, переводится как «увенчанный лаврами». Такой обычай пришёл из Древней Греции, где лавровый венок был наградой, символом победы. В Древнем Риме лавровые ветви и венки стали высшими знаками воинской доблести и славы. Этой же символикой Лавровая ветвь наделена и в наше время. </a:t>
            </a:r>
          </a:p>
        </p:txBody>
      </p:sp>
    </p:spTree>
    <p:extLst>
      <p:ext uri="{BB962C8B-B14F-4D97-AF65-F5344CB8AC3E}">
        <p14:creationId xmlns:p14="http://schemas.microsoft.com/office/powerpoint/2010/main" val="18480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6. На хвосте пишем синим цветом год «2025» - Год нашей ПОБЕДЫ.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pic>
        <p:nvPicPr>
          <p:cNvPr id="4098" name="Picture 2" descr="C:\Users\Trud\Desktop\Мастер-класс по ИЗО\Фото талисмана Победы-80\17402342755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8" y="2132856"/>
            <a:ext cx="618494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08104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7. Контур талисмана обводим синим цветом, придавая объем. Убедившись, что акварель высохла, приступаем к прорисовке чёрных полос на георгиевской ленте и древке знамени Победы.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9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8. Эскиз росписи «Талисмана Победы-80!» - готов.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rud\Desktop\Мастер-класс по ИЗО\Фото талисмана Победы-80\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97216" cy="53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 err="1" smtClean="0"/>
              <a:t>Физминутка</a:t>
            </a:r>
            <a:r>
              <a:rPr lang="ru-RU" dirty="0" smtClean="0"/>
              <a:t>. Исполнение песни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ДЕНЬ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</a:p>
          <a:p>
            <a:pPr marL="0" indent="0">
              <a:buNone/>
            </a:pPr>
            <a:r>
              <a:rPr lang="ru-RU" b="1" i="1" dirty="0" smtClean="0"/>
              <a:t>               (</a:t>
            </a:r>
            <a:r>
              <a:rPr lang="ru-RU" b="1" i="1" dirty="0"/>
              <a:t>музыка Д. </a:t>
            </a:r>
            <a:r>
              <a:rPr lang="ru-RU" b="1" i="1" dirty="0" err="1" smtClean="0"/>
              <a:t>Тухманова</a:t>
            </a:r>
            <a:r>
              <a:rPr lang="ru-RU" b="1" i="1" dirty="0" smtClean="0"/>
              <a:t>, </a:t>
            </a:r>
            <a:r>
              <a:rPr lang="ru-RU" b="1" i="1" dirty="0"/>
              <a:t>слова В. </a:t>
            </a:r>
            <a:r>
              <a:rPr lang="ru-RU" b="1" i="1" dirty="0" smtClean="0"/>
              <a:t>Харитонова)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День Победы, как он был от нас далек,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Как в костре потухшем таял уголек.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Были версты, обгорелые, в пыли,—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Этот день мы приближали, как могли.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i="1" dirty="0"/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70C0"/>
                </a:solidFill>
              </a:rPr>
              <a:t>Этот День Победы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Порохом пропах.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Это праздник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С сединою на висках.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Это радость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Со слезами на глазах.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День Победы!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День Победы!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День </a:t>
            </a:r>
            <a:r>
              <a:rPr lang="ru-RU" b="1" i="1" dirty="0" smtClean="0">
                <a:solidFill>
                  <a:srgbClr val="0070C0"/>
                </a:solidFill>
              </a:rPr>
              <a:t>Победы!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«День Победы» - знаменитая песня, ставшая негласным гимном целой страны на 9 мая. Ее написали на конкурс лучшей песни на 30-летие Победы Владимир Харитонов и Давид </a:t>
            </a:r>
            <a:r>
              <a:rPr lang="ru-RU" dirty="0" err="1"/>
              <a:t>Тухманов</a:t>
            </a:r>
            <a:r>
              <a:rPr lang="ru-RU" dirty="0"/>
              <a:t>. Композиция в исполнении Льва Лещенко не сразу отыскала свой путь к слушателю, зато сегодня без нее нельзя представить ни одного мероприятия, посвященного Великой Отечественной войне.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3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 smtClean="0">
                <a:solidFill>
                  <a:srgbClr val="AE0206"/>
                </a:solidFill>
                <a:effectLst/>
              </a:rPr>
              <a:t>Песни военных лет</a:t>
            </a:r>
            <a:r>
              <a:rPr lang="ru-RU" dirty="0">
                <a:solidFill>
                  <a:srgbClr val="AE0206"/>
                </a:solidFill>
                <a:effectLst/>
              </a:rPr>
              <a:t/>
            </a:r>
            <a:br>
              <a:rPr lang="ru-RU" dirty="0">
                <a:solidFill>
                  <a:srgbClr val="AE0206"/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8600" b="1" dirty="0"/>
              <a:t>«В землянке» композитора К.Я. </a:t>
            </a:r>
            <a:r>
              <a:rPr lang="ru-RU" sz="8600" b="1" dirty="0" err="1"/>
              <a:t>Листова</a:t>
            </a:r>
            <a:r>
              <a:rPr lang="ru-RU" sz="8600" b="1" dirty="0"/>
              <a:t> на слова А.А. Суркова, (1941 г.), «Катюша» на слова  М. Исаковского, музыка М. </a:t>
            </a:r>
            <a:r>
              <a:rPr lang="ru-RU" sz="8600" b="1" dirty="0" err="1"/>
              <a:t>Блантера</a:t>
            </a:r>
            <a:r>
              <a:rPr lang="ru-RU" sz="8600" b="1" dirty="0"/>
              <a:t> (1941 г.) «Синий платочек» военный вариант на слова лейтенанта М.А. Максимова, композитора Ежи </a:t>
            </a:r>
            <a:r>
              <a:rPr lang="ru-RU" sz="8600" b="1" dirty="0" err="1"/>
              <a:t>Петерсбурского</a:t>
            </a:r>
            <a:r>
              <a:rPr lang="ru-RU" sz="8600" b="1" dirty="0"/>
              <a:t> в исполнении Клавдии Шульженко (1942 г.), песня «Темная ночь» композитора </a:t>
            </a:r>
            <a:r>
              <a:rPr lang="ru-RU" sz="8600" b="1" dirty="0" err="1"/>
              <a:t>Н.Богословского</a:t>
            </a:r>
            <a:r>
              <a:rPr lang="ru-RU" sz="8600" b="1" dirty="0"/>
              <a:t> на стихи </a:t>
            </a:r>
            <a:r>
              <a:rPr lang="ru-RU" sz="8600" b="1" dirty="0" err="1"/>
              <a:t>В.Агатова</a:t>
            </a:r>
            <a:r>
              <a:rPr lang="ru-RU" sz="8600" b="1" dirty="0"/>
              <a:t>  (1943 г. для фильма «Два бойца» в исполнении Марка Бернеса</a:t>
            </a:r>
            <a:r>
              <a:rPr lang="ru-RU" sz="8600" b="1" dirty="0" smtClean="0"/>
              <a:t>).</a:t>
            </a:r>
          </a:p>
          <a:p>
            <a:pPr marL="0" indent="0">
              <a:buNone/>
            </a:pPr>
            <a:r>
              <a:rPr lang="ru-RU" sz="7000" b="1" dirty="0" smtClean="0"/>
              <a:t>Прослушивание </a:t>
            </a:r>
            <a:r>
              <a:rPr lang="ru-RU" sz="7000" b="1" dirty="0"/>
              <a:t>и исполнение </a:t>
            </a:r>
            <a:r>
              <a:rPr lang="ru-RU" sz="7000" b="1" dirty="0" smtClean="0"/>
              <a:t>детьми военных </a:t>
            </a:r>
            <a:r>
              <a:rPr lang="ru-RU" sz="7000" b="1" dirty="0"/>
              <a:t>песен ко Дню Победы - живое напоминание о страшной войне, которую пришлось пережить всему </a:t>
            </a:r>
            <a:r>
              <a:rPr lang="ru-RU" sz="7000" b="1" dirty="0" smtClean="0"/>
              <a:t>миру, стремление </a:t>
            </a:r>
            <a:r>
              <a:rPr lang="ru-RU" sz="7000" b="1" dirty="0"/>
              <a:t>пробудить в них патриотические чувства, уважение к подвигу простого человека на фронте и в тылу в годы </a:t>
            </a:r>
            <a:r>
              <a:rPr lang="ru-RU" sz="7000" b="1" dirty="0" smtClean="0"/>
              <a:t>ВОВ.</a:t>
            </a:r>
            <a:endParaRPr lang="ru-RU" sz="7000" b="1" dirty="0"/>
          </a:p>
          <a:p>
            <a:pPr marL="0" indent="0">
              <a:buNone/>
            </a:pP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34790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поздравительной открытки                            к 80-летию Победы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подарок за участие в мастер-классе возьмите поздравительную открытку к 80-летию Победы, которая содержит слова песни «День Победы» и стихотворение Ольги Масловой «Спасибо Героям</a:t>
            </a:r>
            <a:r>
              <a:rPr lang="ru-RU" dirty="0" smtClean="0"/>
              <a:t>».  </a:t>
            </a:r>
            <a:r>
              <a:rPr lang="ru-RU" dirty="0"/>
              <a:t>- Потому, что (</a:t>
            </a:r>
            <a:r>
              <a:rPr lang="ru-RU" i="1" dirty="0"/>
              <a:t>все вместе произносят девиз</a:t>
            </a:r>
            <a:r>
              <a:rPr lang="ru-RU" dirty="0"/>
              <a:t>):                                                    </a:t>
            </a:r>
            <a:r>
              <a:rPr lang="ru-RU" b="1" dirty="0"/>
              <a:t>- Мы вместе! Мы за мир! Ура! Победа!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Trud\Desktop\Мастер-класс по ИЗО\Фото талисмана Победы-80\Открытка с Днем Побе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99014" cy="48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86800" cy="151216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AE0206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/>
              <a:t>сохранение исторической памяти, воспитание патриотических чувств детей, уважительного отношения к истории своей Родины, времен Великой Отечественной войны, культуре и традициям через создание продуктов художественно - творческой деятельности посредством  интеграции различных видов искусств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09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Содержание поздравительной открытки. Коллективное Чтение стихотворения «Спасибо Героям»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49838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4300" dirty="0"/>
              <a:t> </a:t>
            </a:r>
            <a:r>
              <a:rPr lang="ru-RU" sz="4300" dirty="0" smtClean="0"/>
              <a:t>                                       </a:t>
            </a:r>
            <a:r>
              <a:rPr lang="ru-RU" sz="4800" b="1" dirty="0" smtClean="0"/>
              <a:t> </a:t>
            </a:r>
            <a:r>
              <a:rPr lang="ru-RU" sz="4800" b="1" dirty="0">
                <a:solidFill>
                  <a:srgbClr val="AE0206"/>
                </a:solidFill>
              </a:rPr>
              <a:t>ДЕНЬ ПОБЕДЫ</a:t>
            </a:r>
            <a:r>
              <a:rPr lang="ru-RU" sz="4800" dirty="0">
                <a:solidFill>
                  <a:srgbClr val="AE0206"/>
                </a:solidFill>
              </a:rPr>
              <a:t> </a:t>
            </a:r>
            <a:r>
              <a:rPr lang="ru-RU" sz="4800" b="1" dirty="0"/>
              <a:t> </a:t>
            </a:r>
            <a:endParaRPr lang="ru-RU" sz="4800" dirty="0"/>
          </a:p>
          <a:p>
            <a:pPr marL="0" indent="0">
              <a:buNone/>
            </a:pPr>
            <a:r>
              <a:rPr lang="ru-RU" sz="4800" b="1" i="1" dirty="0"/>
              <a:t>(музыка Д. </a:t>
            </a:r>
            <a:r>
              <a:rPr lang="ru-RU" sz="4800" b="1" i="1" dirty="0" err="1"/>
              <a:t>Тухманов</a:t>
            </a:r>
            <a:r>
              <a:rPr lang="ru-RU" sz="4800" b="1" i="1" dirty="0"/>
              <a:t>, слова В. Харитонов)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/>
              <a:t>День Победы, как он был от нас далек,</a:t>
            </a:r>
            <a:br>
              <a:rPr lang="ru-RU" sz="4800" dirty="0"/>
            </a:br>
            <a:r>
              <a:rPr lang="ru-RU" sz="4800" dirty="0"/>
              <a:t>Как в костре потухшем таял уголек.</a:t>
            </a:r>
            <a:br>
              <a:rPr lang="ru-RU" sz="4800" dirty="0"/>
            </a:br>
            <a:r>
              <a:rPr lang="ru-RU" sz="4800" dirty="0"/>
              <a:t>Были версты, обгорелые, в пыли,—</a:t>
            </a:r>
            <a:br>
              <a:rPr lang="ru-RU" sz="4800" dirty="0"/>
            </a:br>
            <a:r>
              <a:rPr lang="ru-RU" sz="4800" dirty="0"/>
              <a:t>Этот день мы приближали, как могли.</a:t>
            </a:r>
            <a:br>
              <a:rPr lang="ru-RU" sz="4800" dirty="0"/>
            </a:br>
            <a:r>
              <a:rPr lang="ru-RU" sz="4800" b="1" i="1" dirty="0"/>
              <a:t>Припев: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Этот День Победы</a:t>
            </a:r>
            <a:br>
              <a:rPr lang="ru-RU" sz="4800" dirty="0"/>
            </a:br>
            <a:r>
              <a:rPr lang="ru-RU" sz="4800" dirty="0"/>
              <a:t>Порохом пропах.</a:t>
            </a:r>
            <a:br>
              <a:rPr lang="ru-RU" sz="4800" dirty="0"/>
            </a:br>
            <a:r>
              <a:rPr lang="ru-RU" sz="4800" dirty="0"/>
              <a:t>Это праздник</a:t>
            </a:r>
            <a:br>
              <a:rPr lang="ru-RU" sz="4800" dirty="0"/>
            </a:br>
            <a:r>
              <a:rPr lang="ru-RU" sz="4800" dirty="0"/>
              <a:t>С сединою на висках.</a:t>
            </a:r>
            <a:br>
              <a:rPr lang="ru-RU" sz="4800" dirty="0"/>
            </a:br>
            <a:r>
              <a:rPr lang="ru-RU" sz="4800" dirty="0"/>
              <a:t>Это радость</a:t>
            </a:r>
            <a:br>
              <a:rPr lang="ru-RU" sz="4800" dirty="0"/>
            </a:br>
            <a:r>
              <a:rPr lang="ru-RU" sz="4800" dirty="0"/>
              <a:t>Со слезами на глазах.</a:t>
            </a:r>
            <a:br>
              <a:rPr lang="ru-RU" sz="4800" dirty="0"/>
            </a:br>
            <a:r>
              <a:rPr lang="ru-RU" sz="4800" dirty="0"/>
              <a:t>День Победы!</a:t>
            </a:r>
            <a:br>
              <a:rPr lang="ru-RU" sz="4800" dirty="0"/>
            </a:br>
            <a:r>
              <a:rPr lang="ru-RU" sz="4800" dirty="0"/>
              <a:t>День Победы!</a:t>
            </a:r>
            <a:br>
              <a:rPr lang="ru-RU" sz="4800" dirty="0"/>
            </a:br>
            <a:r>
              <a:rPr lang="ru-RU" sz="4800" dirty="0"/>
              <a:t>День Победы!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Дни и ночи у мартеновских печей</a:t>
            </a:r>
            <a:br>
              <a:rPr lang="ru-RU" sz="4800" dirty="0"/>
            </a:br>
            <a:r>
              <a:rPr lang="ru-RU" sz="4800" dirty="0"/>
              <a:t>Не смыкала наша Родина очей.</a:t>
            </a:r>
            <a:br>
              <a:rPr lang="ru-RU" sz="4800" dirty="0"/>
            </a:br>
            <a:r>
              <a:rPr lang="ru-RU" sz="4800" dirty="0"/>
              <a:t>Дни и ночи битву трудную вели,—</a:t>
            </a:r>
            <a:br>
              <a:rPr lang="ru-RU" sz="4800" dirty="0"/>
            </a:br>
            <a:r>
              <a:rPr lang="ru-RU" sz="4800" dirty="0"/>
              <a:t>Этот день мы приближали, как могли.</a:t>
            </a:r>
            <a:br>
              <a:rPr lang="ru-RU" sz="4800" dirty="0"/>
            </a:br>
            <a:r>
              <a:rPr lang="ru-RU" sz="4800" b="1" i="1" dirty="0"/>
              <a:t>Припев.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/>
              <a:t>Здравствуй, мама, возвратились мы не все.,</a:t>
            </a:r>
            <a:br>
              <a:rPr lang="ru-RU" sz="4800" dirty="0"/>
            </a:br>
            <a:r>
              <a:rPr lang="ru-RU" sz="4800" dirty="0"/>
              <a:t>Босиком бы пробежаться по росе!</a:t>
            </a:r>
            <a:br>
              <a:rPr lang="ru-RU" sz="4800" dirty="0"/>
            </a:br>
            <a:r>
              <a:rPr lang="ru-RU" sz="4800" dirty="0"/>
              <a:t>Пол-Европы прошагали, полземли,</a:t>
            </a:r>
            <a:br>
              <a:rPr lang="ru-RU" sz="4800" dirty="0"/>
            </a:br>
            <a:r>
              <a:rPr lang="ru-RU" sz="4800" dirty="0"/>
              <a:t>Этот день мы приближали, как могли.</a:t>
            </a:r>
          </a:p>
          <a:p>
            <a:pPr marL="0" indent="0">
              <a:buNone/>
            </a:pPr>
            <a:r>
              <a:rPr lang="ru-RU" sz="4800" b="1" i="1" dirty="0"/>
              <a:t>Припев.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AE0206"/>
                </a:solidFill>
              </a:rPr>
              <a:t>                      </a:t>
            </a:r>
            <a:r>
              <a:rPr lang="ru-RU" sz="1400" b="1" dirty="0">
                <a:solidFill>
                  <a:srgbClr val="AE0206"/>
                </a:solidFill>
              </a:rPr>
              <a:t>«Спасибо героям»</a:t>
            </a:r>
            <a:endParaRPr lang="ru-RU" sz="1400" dirty="0">
              <a:solidFill>
                <a:srgbClr val="AE0206"/>
              </a:solidFill>
            </a:endParaRPr>
          </a:p>
          <a:p>
            <a:pPr marL="0" indent="0">
              <a:buNone/>
            </a:pPr>
            <a:r>
              <a:rPr lang="ru-RU" sz="1200" b="1" i="1" dirty="0" smtClean="0"/>
              <a:t>                             Автор </a:t>
            </a:r>
            <a:r>
              <a:rPr lang="ru-RU" sz="1200" b="1" i="1" dirty="0"/>
              <a:t>Ольга </a:t>
            </a:r>
            <a:r>
              <a:rPr lang="ru-RU" sz="1200" b="1" i="1" dirty="0" smtClean="0"/>
              <a:t>Маслова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                    1. СПАСИБО </a:t>
            </a:r>
            <a:r>
              <a:rPr lang="ru-RU" sz="1200" dirty="0"/>
              <a:t>ГЕРОЯМ,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СПАСИБО </a:t>
            </a:r>
            <a:r>
              <a:rPr lang="ru-RU" sz="1200" dirty="0"/>
              <a:t>СОЛДАТАМ.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Что </a:t>
            </a:r>
            <a:r>
              <a:rPr lang="ru-RU" sz="1200" dirty="0"/>
              <a:t>МИР подарили,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Тогда </a:t>
            </a:r>
            <a:r>
              <a:rPr lang="ru-RU" sz="1200" dirty="0"/>
              <a:t>– в сорок пятом</a:t>
            </a:r>
            <a:r>
              <a:rPr lang="ru-RU" sz="1200" dirty="0" smtClean="0"/>
              <a:t>!!!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                    2. Вы </a:t>
            </a:r>
            <a:r>
              <a:rPr lang="ru-RU" sz="1200" dirty="0"/>
              <a:t>кровью и потом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 Добыли </a:t>
            </a:r>
            <a:r>
              <a:rPr lang="ru-RU" sz="1200" dirty="0"/>
              <a:t>ПОБЕДУ.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Вы </a:t>
            </a:r>
            <a:r>
              <a:rPr lang="ru-RU" sz="1200" dirty="0"/>
              <a:t>молоды были,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Сейчас </a:t>
            </a:r>
            <a:r>
              <a:rPr lang="ru-RU" sz="1200" dirty="0"/>
              <a:t>– уже деды</a:t>
            </a: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                     3. Мы </a:t>
            </a:r>
            <a:r>
              <a:rPr lang="ru-RU" sz="1200" dirty="0"/>
              <a:t>эту ПОБЕДУ – 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Вовек </a:t>
            </a:r>
            <a:r>
              <a:rPr lang="ru-RU" sz="1200" dirty="0"/>
              <a:t>не забудем!!!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Пусть </a:t>
            </a:r>
            <a:r>
              <a:rPr lang="ru-RU" sz="1200" dirty="0"/>
              <a:t>МИРНОЕ солнце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Сияет </a:t>
            </a:r>
            <a:r>
              <a:rPr lang="ru-RU" sz="1200" dirty="0"/>
              <a:t>всем людям</a:t>
            </a:r>
            <a:r>
              <a:rPr lang="ru-RU" sz="1200" dirty="0" smtClean="0"/>
              <a:t>!!!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                   4. Пусть </a:t>
            </a:r>
            <a:r>
              <a:rPr lang="ru-RU" sz="1200" dirty="0"/>
              <a:t>счастье и радость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Живут </a:t>
            </a:r>
            <a:r>
              <a:rPr lang="ru-RU" sz="1200" dirty="0"/>
              <a:t>на планете!!!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Ведь </a:t>
            </a:r>
            <a:r>
              <a:rPr lang="ru-RU" sz="1200" dirty="0"/>
              <a:t>мир очень нужен – 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И </a:t>
            </a:r>
            <a:r>
              <a:rPr lang="ru-RU" sz="1200" dirty="0"/>
              <a:t>взрослым и детям</a:t>
            </a:r>
            <a:r>
              <a:rPr lang="ru-RU" sz="1200" dirty="0" smtClean="0"/>
              <a:t>!!!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 - С уважением советник директора по воспитанию и взаимодействию с детскими общественными объединениями МБОУ </a:t>
            </a:r>
            <a:r>
              <a:rPr lang="ru-RU" sz="1200" dirty="0" err="1"/>
              <a:t>Зазерская</a:t>
            </a:r>
            <a:r>
              <a:rPr lang="ru-RU" sz="1200" dirty="0"/>
              <a:t> СОШ Самсонова Н.А. –</a:t>
            </a:r>
          </a:p>
          <a:p>
            <a:pPr marL="0" indent="0">
              <a:buNone/>
            </a:pPr>
            <a:r>
              <a:rPr lang="ru-RU" sz="1200" dirty="0" smtClean="0"/>
              <a:t>                                       - 27.02.2025 год -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667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 </a:t>
            </a:r>
            <a:r>
              <a:rPr lang="ru-RU" sz="4000" b="1" dirty="0">
                <a:solidFill>
                  <a:srgbClr val="AE0206"/>
                </a:solidFill>
                <a:effectLst/>
              </a:rPr>
              <a:t>Глина отблагодарит вас! </a:t>
            </a:r>
            <a:br>
              <a:rPr lang="ru-RU" sz="4000" b="1" dirty="0">
                <a:solidFill>
                  <a:srgbClr val="AE0206"/>
                </a:solidFill>
                <a:effectLst/>
              </a:rPr>
            </a:br>
            <a:endParaRPr lang="ru-RU" sz="4000" b="1" dirty="0">
              <a:solidFill>
                <a:srgbClr val="AE020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AE0206"/>
                </a:solidFill>
              </a:rPr>
              <a:t>Пусть она станет оберегом для нас и наших Героев- </a:t>
            </a:r>
            <a:r>
              <a:rPr lang="ru-RU" sz="4400" b="1" dirty="0">
                <a:solidFill>
                  <a:srgbClr val="AE0206"/>
                </a:solidFill>
              </a:rPr>
              <a:t>З</a:t>
            </a:r>
            <a:r>
              <a:rPr lang="ru-RU" sz="4400" b="1" dirty="0" smtClean="0">
                <a:solidFill>
                  <a:srgbClr val="AE0206"/>
                </a:solidFill>
              </a:rPr>
              <a:t>ащитников Родины </a:t>
            </a:r>
            <a:r>
              <a:rPr lang="ru-RU" sz="4400" b="1" dirty="0">
                <a:solidFill>
                  <a:srgbClr val="AE0206"/>
                </a:solidFill>
              </a:rPr>
              <a:t>принесёт </a:t>
            </a:r>
            <a:r>
              <a:rPr lang="ru-RU" sz="4400" b="1" dirty="0" smtClean="0">
                <a:solidFill>
                  <a:srgbClr val="AE0206"/>
                </a:solidFill>
              </a:rPr>
              <a:t>всем здоровье, мир,  радость Победы и желание творить добро!</a:t>
            </a:r>
            <a:endParaRPr lang="ru-RU" sz="4400" b="1" dirty="0">
              <a:solidFill>
                <a:srgbClr val="AE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Талисман ПОБЕДы-80!</a:t>
            </a:r>
            <a:endParaRPr lang="ru-RU" dirty="0"/>
          </a:p>
        </p:txBody>
      </p:sp>
      <p:pic>
        <p:nvPicPr>
          <p:cNvPr id="1026" name="Picture 2" descr="C:\Users\X\Desktop\1. Мастер-класс по ИЗО\Сценарий мастер-класс по ИЗО\IMG-20250223-WA00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17044"/>
            <a:ext cx="4032448" cy="449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AE0206"/>
                </a:solidFill>
              </a:rPr>
              <a:t/>
            </a:r>
            <a:br>
              <a:rPr lang="ru-RU" sz="4800" dirty="0" smtClean="0">
                <a:solidFill>
                  <a:srgbClr val="AE0206"/>
                </a:solidFill>
              </a:rPr>
            </a:br>
            <a:r>
              <a:rPr lang="ru-RU" sz="4800" dirty="0" smtClean="0">
                <a:solidFill>
                  <a:srgbClr val="AE0206"/>
                </a:solidFill>
              </a:rPr>
              <a:t/>
            </a:r>
            <a:br>
              <a:rPr lang="ru-RU" sz="4800" dirty="0" smtClean="0">
                <a:solidFill>
                  <a:srgbClr val="AE0206"/>
                </a:solidFill>
              </a:rPr>
            </a:br>
            <a:r>
              <a:rPr lang="ru-RU" sz="4800" dirty="0" smtClean="0">
                <a:solidFill>
                  <a:srgbClr val="AE0206"/>
                </a:solidFill>
              </a:rPr>
              <a:t>МЫ ВМЕСТЕ!</a:t>
            </a:r>
            <a:br>
              <a:rPr lang="ru-RU" sz="4800" dirty="0" smtClean="0">
                <a:solidFill>
                  <a:srgbClr val="AE0206"/>
                </a:solidFill>
              </a:rPr>
            </a:br>
            <a:r>
              <a:rPr lang="ru-RU" sz="4800" dirty="0" smtClean="0">
                <a:solidFill>
                  <a:srgbClr val="AE0206"/>
                </a:solidFill>
              </a:rPr>
              <a:t> МЫ ЗА МИР!</a:t>
            </a:r>
            <a:br>
              <a:rPr lang="ru-RU" sz="4800" dirty="0" smtClean="0">
                <a:solidFill>
                  <a:srgbClr val="AE0206"/>
                </a:solidFill>
              </a:rPr>
            </a:br>
            <a:endParaRPr lang="ru-RU" sz="4800" dirty="0">
              <a:solidFill>
                <a:srgbClr val="AE020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AE0206"/>
                </a:solidFill>
              </a:rPr>
              <a:t>                                          </a:t>
            </a:r>
            <a:r>
              <a:rPr lang="ru-RU" sz="4800" b="1" dirty="0" smtClean="0">
                <a:solidFill>
                  <a:srgbClr val="AE0206"/>
                </a:solidFill>
                <a:latin typeface="+mj-lt"/>
              </a:rPr>
              <a:t>УРА!ПОБЕДА!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Пусть наш талисман станет символом исторической памяти о 80-летии Победы в Великой Отечественной войне и хранится в каждой семье. </a:t>
            </a:r>
            <a:endParaRPr lang="ru-RU" sz="4000" b="1" dirty="0">
              <a:solidFill>
                <a:srgbClr val="AE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1. Создать условия  для творческой и познавательной деятельности  посредством использования современных педагогических технологий, через интеграцию различных видов искусств, через подключения всех сенсорных каналов, для формирования исследовательских действий, развития эмоционально - эстетического отношения к исследуемому предмету;</a:t>
            </a:r>
          </a:p>
          <a:p>
            <a:pPr marL="0" indent="0">
              <a:buNone/>
            </a:pPr>
            <a:r>
              <a:rPr lang="ru-RU" b="1" dirty="0"/>
              <a:t>2. Формировать у детей чувство патриотизма, любви к труду посредством различных видов искусств (изобразительного искусства, музыки и художественной литературы);                                  </a:t>
            </a:r>
          </a:p>
          <a:p>
            <a:pPr marL="0" indent="0">
              <a:buNone/>
            </a:pPr>
            <a:r>
              <a:rPr lang="ru-RU" b="1" dirty="0"/>
              <a:t> 3. Обучать  навыкам и технологиям работы акварельными красками  в ходе декоративно-прикладного творчества;                                                                </a:t>
            </a:r>
          </a:p>
          <a:p>
            <a:pPr marL="0" indent="0">
              <a:buNone/>
            </a:pPr>
            <a:r>
              <a:rPr lang="ru-RU" b="1" dirty="0"/>
              <a:t>4.  Развивать творческий потенциал в доступной и интересной детям полезной деятельности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26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1. Выполнение на бумаге эскиза  росписи талисмана  Победы-80! (в виде голубя – символа Победы).</a:t>
            </a:r>
          </a:p>
          <a:p>
            <a:pPr marL="0" indent="0">
              <a:buNone/>
            </a:pPr>
            <a:r>
              <a:rPr lang="ru-RU" sz="2000" b="1" dirty="0" smtClean="0"/>
              <a:t>2. Лепка из глины основы изделия. Нанесение стекой изображения контура </a:t>
            </a:r>
            <a:r>
              <a:rPr lang="ru-RU" sz="2000" b="1" dirty="0"/>
              <a:t>талисмана </a:t>
            </a:r>
            <a:r>
              <a:rPr lang="ru-RU" sz="2000" b="1" dirty="0" smtClean="0"/>
              <a:t>на глиняный пласт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по эскизу (трафарету). Сглаживание шероховатостей влажной салфеткой.</a:t>
            </a:r>
          </a:p>
          <a:p>
            <a:pPr marL="0" indent="0">
              <a:buNone/>
            </a:pPr>
            <a:r>
              <a:rPr lang="ru-RU" sz="2000" b="1" dirty="0"/>
              <a:t>3</a:t>
            </a:r>
            <a:r>
              <a:rPr lang="ru-RU" sz="2000" b="1" dirty="0" smtClean="0"/>
              <a:t>. Сушка изделия (3-5 дней) и выравнивание поверхности наждачной бумагой.</a:t>
            </a:r>
          </a:p>
          <a:p>
            <a:pPr marL="0" indent="0">
              <a:buNone/>
            </a:pPr>
            <a:r>
              <a:rPr lang="ru-RU" sz="2000" b="1" dirty="0"/>
              <a:t>4</a:t>
            </a:r>
            <a:r>
              <a:rPr lang="ru-RU" sz="2000" b="1" dirty="0" smtClean="0"/>
              <a:t>. Покрытие изделия белой гуашью. Сушка изделия 2-3 дня.</a:t>
            </a:r>
          </a:p>
          <a:p>
            <a:pPr marL="0" indent="0">
              <a:buNone/>
            </a:pPr>
            <a:r>
              <a:rPr lang="ru-RU" sz="2000" b="1" dirty="0" smtClean="0"/>
              <a:t>5. Роспись гуашью изделия по эскизу и их сушка 2-3 дня.</a:t>
            </a:r>
          </a:p>
          <a:p>
            <a:pPr marL="0" indent="0">
              <a:buNone/>
            </a:pPr>
            <a:r>
              <a:rPr lang="ru-RU" sz="2000" b="1" dirty="0"/>
              <a:t>6</a:t>
            </a:r>
            <a:r>
              <a:rPr lang="ru-RU" sz="2000" b="1" dirty="0" smtClean="0"/>
              <a:t>. </a:t>
            </a:r>
            <a:r>
              <a:rPr lang="ru-RU" sz="2000" b="1" dirty="0"/>
              <a:t>П</a:t>
            </a:r>
            <a:r>
              <a:rPr lang="ru-RU" sz="2000" b="1" dirty="0" smtClean="0"/>
              <a:t>окрытие лаком готового талисмана с обеих сторон и сушка поочередно по 2-3 дня.</a:t>
            </a:r>
          </a:p>
          <a:p>
            <a:pPr marL="0" indent="0">
              <a:buNone/>
            </a:pPr>
            <a:r>
              <a:rPr lang="ru-RU" sz="2000" b="1" dirty="0"/>
              <a:t>7</a:t>
            </a:r>
            <a:r>
              <a:rPr lang="ru-RU" sz="2000" b="1" dirty="0" smtClean="0"/>
              <a:t>. Изготовление подвески из конопляного шнура для талисмана с бумажной этикеткой автора.</a:t>
            </a:r>
          </a:p>
          <a:p>
            <a:pPr marL="0" indent="0">
              <a:buNone/>
            </a:pPr>
            <a:r>
              <a:rPr lang="ru-RU" sz="2000" b="1" dirty="0" smtClean="0"/>
              <a:t>8.</a:t>
            </a:r>
            <a:r>
              <a:rPr lang="ru-RU" sz="2000" b="1" dirty="0"/>
              <a:t> </a:t>
            </a:r>
            <a:r>
              <a:rPr lang="ru-RU" sz="2000" b="1" dirty="0" smtClean="0"/>
              <a:t>Готовые  талисманы вручаются ко Дню Победы всем героям различных войн, детям войны, труженикам тыла, </a:t>
            </a:r>
            <a:r>
              <a:rPr lang="ru-RU" sz="2000" b="1" dirty="0"/>
              <a:t>солдатам </a:t>
            </a:r>
            <a:r>
              <a:rPr lang="ru-RU" sz="2000" b="1" dirty="0" smtClean="0"/>
              <a:t>СВО, матерям, погибших воинов, своим семьям с </a:t>
            </a:r>
            <a:r>
              <a:rPr lang="ru-RU" sz="2000" b="1" dirty="0"/>
              <a:t>произнесением коллективного наказа: «Мы вместе! Мы за мир! </a:t>
            </a:r>
            <a:r>
              <a:rPr lang="ru-RU" sz="2000" b="1" dirty="0" smtClean="0"/>
              <a:t>Ура! Победа!».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64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Назовите виды искусств и тему, которая их объединяет.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посмотрев  Плакат </a:t>
            </a:r>
            <a:r>
              <a:rPr lang="ru-RU" dirty="0">
                <a:effectLst/>
              </a:rPr>
              <a:t>«Родина-мать зовет!»  и </a:t>
            </a:r>
            <a:r>
              <a:rPr lang="ru-RU" dirty="0" smtClean="0">
                <a:effectLst/>
              </a:rPr>
              <a:t>прослушав песню </a:t>
            </a:r>
            <a:r>
              <a:rPr lang="ru-RU" dirty="0">
                <a:effectLst/>
              </a:rPr>
              <a:t>«Священная война</a:t>
            </a:r>
            <a:r>
              <a:rPr lang="ru-RU" dirty="0" smtClean="0">
                <a:effectLst/>
              </a:rPr>
              <a:t>»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501008"/>
            <a:ext cx="8686800" cy="25791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4600" b="1" dirty="0" smtClean="0"/>
              <a:t>Плакат </a:t>
            </a:r>
            <a:r>
              <a:rPr lang="ru-RU" sz="4600" b="1" dirty="0"/>
              <a:t>«Родина-мать зовет!»  и песня «Священная война» стали призывом к защите </a:t>
            </a:r>
            <a:r>
              <a:rPr lang="ru-RU" sz="4600" b="1" dirty="0" smtClean="0"/>
              <a:t>Родины в первые дни начала Великой Отечественной войны 1941 года.</a:t>
            </a:r>
          </a:p>
        </p:txBody>
      </p:sp>
    </p:spTree>
    <p:extLst>
      <p:ext uri="{BB962C8B-B14F-4D97-AF65-F5344CB8AC3E}">
        <p14:creationId xmlns:p14="http://schemas.microsoft.com/office/powerpoint/2010/main" val="37243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rud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9896" cy="68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rud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16" y="476672"/>
            <a:ext cx="933816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7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Виды искусств: изобразительное искусство, музыка и литература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Интеграция искусств имела </a:t>
            </a:r>
            <a:r>
              <a:rPr lang="ru-RU" dirty="0" smtClean="0"/>
              <a:t>большое воздействие </a:t>
            </a:r>
            <a:r>
              <a:rPr lang="ru-RU" dirty="0"/>
              <a:t>на советский народ, его мобилизацию на борьбу с немецко-фашистскими захватчиками и приближение Победы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Какова </a:t>
            </a:r>
            <a:r>
              <a:rPr lang="ru-RU" b="1" dirty="0"/>
              <a:t>же главная тема  мастер-класса?</a:t>
            </a:r>
            <a:br>
              <a:rPr lang="ru-RU" b="1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- Да, это </a:t>
            </a:r>
            <a:r>
              <a:rPr lang="ru-RU" dirty="0" smtClean="0"/>
              <a:t>тема </a:t>
            </a:r>
            <a:r>
              <a:rPr lang="ru-RU" dirty="0"/>
              <a:t>«ПОБЕДА», слово, которому посвящено наше занятие и все наши мысли.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1915</TotalTime>
  <Words>1516</Words>
  <Application>Microsoft Office PowerPoint</Application>
  <PresentationFormat>Экран (4:3)</PresentationFormat>
  <Paragraphs>107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Разработал: советник директора по воспитанию и взаимодействию с детскими общественными объединениями                     Самсонова Надежда Алексеевна - 2025 год - </vt:lpstr>
      <vt:lpstr>Актуальность проекта</vt:lpstr>
      <vt:lpstr>Цель: </vt:lpstr>
      <vt:lpstr>Задачи: </vt:lpstr>
      <vt:lpstr>Этапы работы над проектом</vt:lpstr>
      <vt:lpstr>      Назовите виды искусств и тему, которая их объединяет. посмотрев  Плакат «Родина-мать зовет!»  и прослушав песню «Священная война». </vt:lpstr>
      <vt:lpstr>Презентация PowerPoint</vt:lpstr>
      <vt:lpstr>Презентация PowerPoint</vt:lpstr>
      <vt:lpstr>   Виды искусств: изобразительное искусство, музыка и литература  </vt:lpstr>
      <vt:lpstr> 1 этап. Выполнение эскиза росписи талисмана ПОБЕДЫ-80! </vt:lpstr>
      <vt:lpstr>I Этап «Эскиз талисмана Победы-80!».</vt:lpstr>
      <vt:lpstr>В клюве голубя  - триколор флага России</vt:lpstr>
      <vt:lpstr> Государственный флаг                                Российской федерации  </vt:lpstr>
      <vt:lpstr> Значение цветов триколора флага России </vt:lpstr>
      <vt:lpstr>На груди голубя символ Победы – георгиевская ленточка</vt:lpstr>
      <vt:lpstr>Георгиевская лента – символ Победы</vt:lpstr>
      <vt:lpstr>Значение цветов георгиевской ленты</vt:lpstr>
      <vt:lpstr>Надпись «80 – Победа!» красным цветом.</vt:lpstr>
      <vt:lpstr>На крыле голубя изображаем Знамя Победы, поднятое над Рейстагом в 1945 г.</vt:lpstr>
      <vt:lpstr>Презентация PowerPoint</vt:lpstr>
      <vt:lpstr>5. Изображение лавровой ветви (Ниже надписи)</vt:lpstr>
      <vt:lpstr>Значение символа лавровой ветви.</vt:lpstr>
      <vt:lpstr>6. На хвосте пишем синим цветом год «2025» - Год нашей ПОБЕДЫ. </vt:lpstr>
      <vt:lpstr>7. Контур талисмана обводим синим цветом, придавая объем. Убедившись, что акварель высохла, приступаем к прорисовке чёрных полос на георгиевской ленте и древке знамени Победы. </vt:lpstr>
      <vt:lpstr>8. Эскиз росписи «Талисмана Победы-80!» - готов. </vt:lpstr>
      <vt:lpstr>5. Физминутка. Исполнение песни </vt:lpstr>
      <vt:lpstr>Презентация PowerPoint</vt:lpstr>
      <vt:lpstr> Песни военных лет </vt:lpstr>
      <vt:lpstr>Проект поздравительной открытки                            к 80-летию Победы </vt:lpstr>
      <vt:lpstr>Содержание поздравительной открытки. Коллективное Чтение стихотворения «Спасибо Героям»</vt:lpstr>
      <vt:lpstr> Глина отблагодарит вас!  </vt:lpstr>
      <vt:lpstr>Талисман ПОБЕДы-80!</vt:lpstr>
      <vt:lpstr>  МЫ ВМЕСТЕ!  МЫ ЗА МИР!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Trud</cp:lastModifiedBy>
  <cp:revision>149</cp:revision>
  <dcterms:created xsi:type="dcterms:W3CDTF">2013-08-11T08:00:57Z</dcterms:created>
  <dcterms:modified xsi:type="dcterms:W3CDTF">2025-03-10T09:29:40Z</dcterms:modified>
</cp:coreProperties>
</file>