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34" r:id="rId3"/>
    <p:sldId id="303" r:id="rId4"/>
    <p:sldId id="335" r:id="rId5"/>
    <p:sldId id="307" r:id="rId6"/>
    <p:sldId id="336" r:id="rId7"/>
    <p:sldId id="354" r:id="rId8"/>
    <p:sldId id="359" r:id="rId9"/>
    <p:sldId id="355" r:id="rId10"/>
    <p:sldId id="365" r:id="rId11"/>
    <p:sldId id="363" r:id="rId12"/>
    <p:sldId id="364" r:id="rId13"/>
    <p:sldId id="366" r:id="rId14"/>
    <p:sldId id="356" r:id="rId15"/>
    <p:sldId id="298" r:id="rId16"/>
    <p:sldId id="302" r:id="rId17"/>
    <p:sldId id="337" r:id="rId18"/>
    <p:sldId id="342" r:id="rId19"/>
    <p:sldId id="338" r:id="rId20"/>
    <p:sldId id="339" r:id="rId21"/>
    <p:sldId id="343" r:id="rId22"/>
    <p:sldId id="341" r:id="rId23"/>
    <p:sldId id="347" r:id="rId24"/>
    <p:sldId id="379" r:id="rId25"/>
    <p:sldId id="344" r:id="rId26"/>
    <p:sldId id="345" r:id="rId27"/>
    <p:sldId id="346" r:id="rId28"/>
    <p:sldId id="348" r:id="rId29"/>
    <p:sldId id="349" r:id="rId30"/>
    <p:sldId id="368" r:id="rId31"/>
    <p:sldId id="369" r:id="rId32"/>
    <p:sldId id="350" r:id="rId33"/>
    <p:sldId id="367" r:id="rId34"/>
    <p:sldId id="353" r:id="rId35"/>
    <p:sldId id="373" r:id="rId36"/>
    <p:sldId id="370" r:id="rId37"/>
    <p:sldId id="372" r:id="rId38"/>
    <p:sldId id="371" r:id="rId39"/>
    <p:sldId id="374" r:id="rId40"/>
    <p:sldId id="352" r:id="rId41"/>
    <p:sldId id="375" r:id="rId42"/>
    <p:sldId id="357" r:id="rId43"/>
    <p:sldId id="378" r:id="rId44"/>
    <p:sldId id="377" r:id="rId45"/>
    <p:sldId id="304" r:id="rId46"/>
    <p:sldId id="376" r:id="rId47"/>
    <p:sldId id="35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Разработал: </a:t>
            </a:r>
            <a:r>
              <a:rPr lang="ru-RU" sz="1800" b="1" dirty="0" smtClean="0">
                <a:solidFill>
                  <a:srgbClr val="002060"/>
                </a:solidFill>
              </a:rPr>
              <a:t>советник директора по воспитанию и взаимодействию с детскими общественными объединениями                     Самсонова </a:t>
            </a:r>
            <a:r>
              <a:rPr lang="ru-RU" sz="1800" b="1" dirty="0">
                <a:solidFill>
                  <a:srgbClr val="002060"/>
                </a:solidFill>
              </a:rPr>
              <a:t>Надежда </a:t>
            </a:r>
            <a:r>
              <a:rPr lang="ru-RU" sz="1800" b="1" dirty="0" smtClean="0">
                <a:solidFill>
                  <a:srgbClr val="002060"/>
                </a:solidFill>
              </a:rPr>
              <a:t>Алексеевна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- 2025 год -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18002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Зазерская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Воспитательная практика художественно-эстетической направленности</a:t>
            </a:r>
          </a:p>
          <a:p>
            <a:pPr algn="ctr"/>
            <a:r>
              <a:rPr lang="ru-RU" sz="4400" b="1" dirty="0" smtClean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Проект «Талисман МИРА - 2025»                 </a:t>
            </a:r>
          </a:p>
          <a:p>
            <a:pPr algn="ctr"/>
            <a:r>
              <a:rPr lang="ru-RU" sz="4400" b="1" dirty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Лепка из глины)</a:t>
            </a:r>
          </a:p>
        </p:txBody>
      </p:sp>
      <p:pic>
        <p:nvPicPr>
          <p:cNvPr id="1026" name="Picture 2" descr="F:\1. Фото талисмана\IMG_20250112_191306_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060032" cy="30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X\Desktop\Учитель года - советник - 2025!\Attachments_zazsch@yandex.ru_2025-01-19_14-01-42\IMG_20250119_134756_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0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X\Desktop\Учитель года - советник - 2025!\Attachments_zazsch@yandex.ru_2025-01-19_14-01-42\IMG_20250119_134934_8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95952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3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X\Desktop\Учитель года - советник - 2025!\Attachments_zazsch@yandex.ru_2025-01-19_14-01-42\IMG_20250119_135110_2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7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X\Desktop\Учитель года - советник - 2025!\Attachments_zazsch@yandex.ru_2025-01-19_14-01-42\IMG_20250119_135718_5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" y="620688"/>
            <a:ext cx="7938540" cy="59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X\Desktop\Учитель года - советник - 2025!\2. Фото талисмана\Документы на конкурс советника Самсоновой Н.А\Attachments_zazsch@yandex.ru_2025-01-18_12-05-05\IMG_20250118_152510_5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28859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1. Учитель года - советник - 2025!\2. Фото талисмана\Документы на конкурс советника Самсоновой Н.А\Attachments_zazsch@yandex.ru_2025-01-18_12-05-05\IMG_20250117_132527_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5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2 этап. Лепка из глины изделия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Истоки творческих способностей и дарования детей - на кончиках их пальцев. 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668072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Рука – это вышедший наружу мозг человека» - говорил И. Кант. А лепка в данном случае – это не только занимательное занятие, это и массаж, и развитие пальцев руки, что напрямую связано с развитием речи ребёнка и его творческих способностей.</a:t>
            </a:r>
          </a:p>
          <a:p>
            <a:r>
              <a:rPr lang="ru-RU" b="1" dirty="0">
                <a:solidFill>
                  <a:srgbClr val="AE0206"/>
                </a:solidFill>
              </a:rPr>
              <a:t>Глина </a:t>
            </a:r>
            <a:r>
              <a:rPr lang="ru-RU" dirty="0"/>
              <a:t>- </a:t>
            </a:r>
            <a:r>
              <a:rPr lang="ru-RU" b="1" dirty="0">
                <a:solidFill>
                  <a:srgbClr val="002060"/>
                </a:solidFill>
              </a:rPr>
              <a:t>это  экологически чистый природный материал,  с которым просто хочется работать, прикасаться как будто к чему-то настоящему, живому.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E0206"/>
                </a:solidFill>
              </a:rPr>
              <a:t/>
            </a:r>
            <a:br>
              <a:rPr lang="ru-RU" b="1" dirty="0" smtClean="0">
                <a:solidFill>
                  <a:srgbClr val="AE0206"/>
                </a:solidFill>
              </a:rPr>
            </a:br>
            <a:r>
              <a:rPr lang="ru-RU" b="1" dirty="0">
                <a:solidFill>
                  <a:srgbClr val="AE0206"/>
                </a:solidFill>
              </a:rPr>
              <a:t/>
            </a:r>
            <a:br>
              <a:rPr lang="ru-RU" b="1" dirty="0">
                <a:solidFill>
                  <a:srgbClr val="AE0206"/>
                </a:solidFill>
              </a:rPr>
            </a:br>
            <a:r>
              <a:rPr lang="ru-RU" b="1" dirty="0" smtClean="0">
                <a:solidFill>
                  <a:srgbClr val="AE0206"/>
                </a:solidFill>
              </a:rPr>
              <a:t/>
            </a:r>
            <a:br>
              <a:rPr lang="ru-RU" b="1" dirty="0" smtClean="0">
                <a:solidFill>
                  <a:srgbClr val="AE0206"/>
                </a:solidFill>
              </a:rPr>
            </a:br>
            <a:r>
              <a:rPr lang="ru-RU" b="1" dirty="0">
                <a:solidFill>
                  <a:srgbClr val="AE0206"/>
                </a:solidFill>
              </a:rPr>
              <a:t/>
            </a:r>
            <a:br>
              <a:rPr lang="ru-RU" b="1" dirty="0">
                <a:solidFill>
                  <a:srgbClr val="AE0206"/>
                </a:solidFill>
              </a:rPr>
            </a:br>
            <a:r>
              <a:rPr lang="ru-RU" b="1" dirty="0" smtClean="0">
                <a:solidFill>
                  <a:srgbClr val="AE0206"/>
                </a:solidFill>
              </a:rPr>
              <a:t/>
            </a:r>
            <a:br>
              <a:rPr lang="ru-RU" b="1" dirty="0" smtClean="0">
                <a:solidFill>
                  <a:srgbClr val="AE0206"/>
                </a:solidFill>
              </a:rPr>
            </a:br>
            <a:r>
              <a:rPr lang="ru-RU" b="1" dirty="0">
                <a:solidFill>
                  <a:srgbClr val="AE0206"/>
                </a:solidFill>
              </a:rPr>
              <a:t/>
            </a:r>
            <a:br>
              <a:rPr lang="ru-RU" b="1" dirty="0">
                <a:solidFill>
                  <a:srgbClr val="AE0206"/>
                </a:solidFill>
              </a:rPr>
            </a:br>
            <a:r>
              <a:rPr lang="ru-RU" sz="3100" b="1" dirty="0" smtClean="0">
                <a:solidFill>
                  <a:srgbClr val="AE0206"/>
                </a:solidFill>
              </a:rPr>
              <a:t>Глина </a:t>
            </a:r>
            <a:r>
              <a:rPr lang="ru-RU" sz="3100" dirty="0"/>
              <a:t>- </a:t>
            </a:r>
            <a:r>
              <a:rPr lang="ru-RU" sz="3100" b="1" dirty="0">
                <a:solidFill>
                  <a:srgbClr val="002060"/>
                </a:solidFill>
              </a:rPr>
              <a:t>это  экологически чистый природный материал,  с которым просто хочется работать, прикасаться как будто к чему-то настоящему, живому.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AE0206"/>
                </a:solidFill>
                <a:effectLst/>
              </a:rPr>
              <a:t>Существует 3 способа лепки из глины: конструктивный, пластический, комбинированный.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                                          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Мы выбираем пластический</a:t>
            </a:r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Пластический </a:t>
            </a:r>
            <a:r>
              <a:rPr lang="ru-RU" sz="2800" b="1" dirty="0">
                <a:solidFill>
                  <a:srgbClr val="002060"/>
                </a:solidFill>
              </a:rPr>
              <a:t>способ лепки из глины заключается в том, что лепка происходит из целого куска, когда все части вытягиваются из одного куска глины</a:t>
            </a:r>
            <a:r>
              <a:rPr lang="ru-RU" sz="2800" dirty="0">
                <a:solidFill>
                  <a:srgbClr val="002060"/>
                </a:solidFill>
              </a:rPr>
              <a:t>. </a:t>
            </a:r>
            <a:r>
              <a:rPr lang="ru-RU" sz="2800" dirty="0" smtClean="0">
                <a:solidFill>
                  <a:srgbClr val="002060"/>
                </a:solidFill>
              </a:rPr>
              <a:t>Его еще называют скульптурной лепкой.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AE0206"/>
                </a:solidFill>
                <a:effectLst/>
              </a:rPr>
              <a:t>Сначала приготовим глину к работе, т. е. хорошенько её разомнем, разогреем,  чтобы она стала мягкой и пластичной,  сделаем из нее ком, в виде шара.</a:t>
            </a:r>
            <a:endParaRPr lang="ru-RU" sz="2000" dirty="0"/>
          </a:p>
        </p:txBody>
      </p:sp>
      <p:pic>
        <p:nvPicPr>
          <p:cNvPr id="2050" name="Picture 2" descr="F:\1. Фото талисмана\IMG_20250112_130507_3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895107" cy="51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1. Фото талисмана\IMG_20250112_131022_2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490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9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1. Фото талисмана\IMG_20250112_131208_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80728"/>
            <a:ext cx="7674511" cy="57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Актуальность состоит в обращении к народной культуре, попытке через прикосновение к народным ремеслам, традициям родного казачьего края, создать микроклимат добра и взаимопонимания, воспитывать бережное отношение к труду и творчеству других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людей, развивать  патриотические чувства у детей, умение сопереживать и быть сопричастным к тяжелым испытаниям, которые выпали на  русский народ..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рамках мероприятий, посвященных Году Защитника Отечества, предлагается обучающимся создать своими руками талисман мира для отправки на фронт в дар солдатам СВО ко Дню защитников Отечества. Одним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 таких материалов является глина. В глубокой древности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приписывали особую силу: охранять, оберегать людей от зла.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нашего талисмана таким оберегом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является глина в образе голубя – символа МИРА со знаком Z из георгиевской ленты на груди, символизирующей ПОБЕДУ , которую  на крыльях принесет Россия в 2025 году . </a:t>
            </a:r>
          </a:p>
          <a:p>
            <a:r>
              <a:rPr lang="ru-RU" b="1" i="1" dirty="0" smtClean="0">
                <a:solidFill>
                  <a:srgbClr val="AE0206"/>
                </a:solidFill>
              </a:rPr>
              <a:t>Мы </a:t>
            </a:r>
            <a:r>
              <a:rPr lang="ru-RU" b="1" i="1" dirty="0">
                <a:solidFill>
                  <a:srgbClr val="AE0206"/>
                </a:solidFill>
              </a:rPr>
              <a:t>вместе приближаем нашу Победу и наступление мира на нашей земле.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7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</a:t>
            </a:r>
            <a:r>
              <a:rPr lang="ru-RU" dirty="0" err="1" smtClean="0"/>
              <a:t>глинянного</a:t>
            </a:r>
            <a:r>
              <a:rPr lang="ru-RU" dirty="0" smtClean="0"/>
              <a:t> шара делаем лепешку толщиной 5-7 мм.</a:t>
            </a:r>
            <a:endParaRPr lang="ru-RU" dirty="0"/>
          </a:p>
        </p:txBody>
      </p:sp>
      <p:pic>
        <p:nvPicPr>
          <p:cNvPr id="5122" name="Picture 2" descr="F:\1. Фото талисмана\IMG_20250112_132218_0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4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1. Фото талисмана\IMG_20250112_132224_3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5" y="1052736"/>
            <a:ext cx="7584841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1. Фото талисмана\IMG_20250112_131418_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24744"/>
            <a:ext cx="7338473" cy="55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6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3 этап.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Нанесение изображения контура талисмана на глиняный пласт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по эскизу </a:t>
            </a:r>
            <a:r>
              <a:rPr lang="ru-RU" sz="3100" b="1" smtClean="0">
                <a:solidFill>
                  <a:schemeClr val="accent2">
                    <a:lumMod val="75000"/>
                  </a:schemeClr>
                </a:solidFill>
              </a:rPr>
              <a:t>или  бумажному трафарету.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AE0206"/>
                </a:solidFill>
                <a:effectLst/>
              </a:rPr>
              <a:t>Д</a:t>
            </a:r>
            <a:r>
              <a:rPr lang="ru-RU" sz="2200" b="1" dirty="0" smtClean="0">
                <a:solidFill>
                  <a:srgbClr val="AE0206"/>
                </a:solidFill>
                <a:effectLst/>
              </a:rPr>
              <a:t>екорирование  </a:t>
            </a:r>
            <a:r>
              <a:rPr lang="ru-RU" sz="2200" b="1" dirty="0">
                <a:solidFill>
                  <a:srgbClr val="AE0206"/>
                </a:solidFill>
                <a:effectLst/>
              </a:rPr>
              <a:t>птицы выполняем </a:t>
            </a:r>
            <a:r>
              <a:rPr lang="ru-RU" sz="2200" b="1" dirty="0" smtClean="0">
                <a:solidFill>
                  <a:srgbClr val="AE0206"/>
                </a:solidFill>
                <a:effectLst/>
              </a:rPr>
              <a:t>стекой, на  грудке</a:t>
            </a:r>
            <a:r>
              <a:rPr lang="ru-RU" sz="2200" b="1" dirty="0">
                <a:solidFill>
                  <a:srgbClr val="AE0206"/>
                </a:solidFill>
                <a:effectLst/>
              </a:rPr>
              <a:t> </a:t>
            </a:r>
            <a:r>
              <a:rPr lang="ru-RU" sz="2200" b="1" dirty="0" smtClean="0">
                <a:solidFill>
                  <a:srgbClr val="AE0206"/>
                </a:solidFill>
                <a:effectLst/>
              </a:rPr>
              <a:t>делаем отверстие для подвески.</a:t>
            </a:r>
            <a:endParaRPr lang="ru-RU" dirty="0"/>
          </a:p>
        </p:txBody>
      </p:sp>
      <p:pic>
        <p:nvPicPr>
          <p:cNvPr id="9218" name="Picture 2" descr="F:\1. Фото талисмана\IMG_20250112_142711_9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530560" cy="41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rud\Desktop\IMG_20250126_102915_3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40" y="404664"/>
            <a:ext cx="484000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06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1. Фото талисмана\IMG_20250112_143243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6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1. Фото талисмана\IMG_20250112_144442_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97" y="1916832"/>
            <a:ext cx="5548198" cy="41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1. Фото талисмана\1736698548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" y="0"/>
            <a:ext cx="4713055" cy="35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55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1. Фото талисмана\IMG_20250112_145235_2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2668"/>
            <a:ext cx="8562608" cy="64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73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1. Фото талисмана\IMG_20250112_145645_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73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Влажной салфеткой сглаживаем поверхность изделия.</a:t>
            </a:r>
            <a:endParaRPr lang="ru-RU" dirty="0"/>
          </a:p>
        </p:txBody>
      </p:sp>
      <p:pic>
        <p:nvPicPr>
          <p:cNvPr id="14338" name="Picture 2" descr="F:\1. Фото талисмана\IMG_20250112_153050_8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69972" cy="54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5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686800" cy="1512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AE0206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развития детского творчества, патриотических чувств посредством обучения лепки из глины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4392488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эмоционально-эстетические, патриотические чувства посредством лепки глиняного талисмана мира для солдат СВО.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Повысить интерес и желание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 заниматься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глины, развивать их творческие способности с целью делать полезные и нужные людям поделки.</a:t>
            </a:r>
            <a:r>
              <a:rPr lang="ru-RU" sz="2400" b="1" dirty="0" smtClean="0">
                <a:solidFill>
                  <a:srgbClr val="AE0206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4 этап</a:t>
            </a:r>
            <a:r>
              <a:rPr lang="ru-RU" b="1" dirty="0"/>
              <a:t>. </a:t>
            </a:r>
            <a:r>
              <a:rPr lang="ru-RU" b="1" dirty="0" smtClean="0"/>
              <a:t>Сушка изделия</a:t>
            </a:r>
            <a:br>
              <a:rPr lang="ru-RU" b="1" dirty="0" smtClean="0"/>
            </a:br>
            <a:r>
              <a:rPr lang="ru-RU" dirty="0" smtClean="0"/>
              <a:t>Изделие из глины необходимо просушить 2-3 дня на подоконнике.</a:t>
            </a:r>
            <a:endParaRPr lang="ru-RU" dirty="0"/>
          </a:p>
        </p:txBody>
      </p:sp>
      <p:pic>
        <p:nvPicPr>
          <p:cNvPr id="1026" name="Picture 2" descr="C:\Users\X\Desktop\Учитель года - советник - 2025!\Attachments_zazsch@yandex.ru_2025-01-19_14-01-42\1737272660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8019"/>
            <a:ext cx="4035953" cy="30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\Desktop\Учитель года - советник - 2025!\Attachments_zazsch@yandex.ru_2025-01-19_14-01-42\IMG_20250119_120152_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406280" cy="33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04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После сушки изделие требует обработки наждачной бумагой для выравнивания поверхности и сглаживания шероховатостей.</a:t>
            </a:r>
            <a:endParaRPr lang="ru-RU" sz="2800" dirty="0"/>
          </a:p>
        </p:txBody>
      </p:sp>
      <p:pic>
        <p:nvPicPr>
          <p:cNvPr id="2050" name="Picture 2" descr="C:\Users\X\Desktop\Учитель года - советник - 2025!\Attachments_zazsch@yandex.ru_2025-01-19_14-01-42\IMG_20250119_103214_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306424" cy="32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\Desktop\Учитель года - советник - 2025!\Attachments_zazsch@yandex.ru_2025-01-19_14-01-42\IMG_20250119_120347_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4046240" cy="30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52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 этап. </a:t>
            </a:r>
            <a:r>
              <a:rPr lang="ru-RU" dirty="0" smtClean="0"/>
              <a:t> </a:t>
            </a:r>
            <a:r>
              <a:rPr lang="ru-RU" dirty="0"/>
              <a:t>Роспись </a:t>
            </a:r>
            <a:r>
              <a:rPr lang="ru-RU" dirty="0" smtClean="0"/>
              <a:t>гуашью изделия</a:t>
            </a:r>
            <a:r>
              <a:rPr lang="ru-RU" dirty="0"/>
              <a:t>.</a:t>
            </a:r>
          </a:p>
        </p:txBody>
      </p:sp>
      <p:pic>
        <p:nvPicPr>
          <p:cNvPr id="15362" name="Picture 2" descr="F:\1. Фото талисмана\IMG_20250112_154520_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4162"/>
            <a:ext cx="6837924" cy="51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3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Сначала кистью покрываем поделку с двух сторон гуашью белого цвета (два        слоя) и оставляем до полного высыхания.</a:t>
            </a:r>
            <a:endParaRPr lang="ru-RU" dirty="0"/>
          </a:p>
        </p:txBody>
      </p:sp>
      <p:pic>
        <p:nvPicPr>
          <p:cNvPr id="4" name="Picture 2" descr="F:\1. Фото талисмана\IMG_20250112_155957_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2" y="2132856"/>
            <a:ext cx="2033971" cy="15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X\Desktop\Учитель года - советник - 2025!\Attachments_zazsch@yandex.ru_2025-01-19_14-01-42\IMG_20250119_123124_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X\Desktop\Учитель года - советник - 2025!\Attachments_zazsch@yandex.ru_2025-01-19_14-01-42\IMG_20250119_124233_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2" y="4153460"/>
            <a:ext cx="3453548" cy="25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\Desktop\Учитель года - советник - 2025!\Attachments_zazsch@yandex.ru_2025-01-19_14-01-42\IMG_20250119_131335_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7327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53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 smtClean="0">
                <a:solidFill>
                  <a:srgbClr val="AE0206"/>
                </a:solidFill>
              </a:rPr>
              <a:t>Нанесение символов на талисман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1. Гуашью зеленого цвета рисуем оливковую ветвь в клюве голубя (зеленая ветвь символизирует жизнь, надежда на спасение).</a:t>
            </a:r>
            <a:br>
              <a:rPr lang="ru-RU" sz="2700" dirty="0" smtClean="0"/>
            </a:br>
            <a:r>
              <a:rPr lang="ru-RU" sz="2700" dirty="0" smtClean="0"/>
              <a:t>2. На груди голубя </a:t>
            </a:r>
            <a:r>
              <a:rPr lang="ru-RU" sz="2700" dirty="0"/>
              <a:t>изображаем </a:t>
            </a:r>
            <a:r>
              <a:rPr lang="ru-RU" sz="2700" dirty="0" smtClean="0"/>
              <a:t>символ - георгиевскую ленту в виде </a:t>
            </a:r>
            <a:r>
              <a:rPr lang="en-US" sz="2700" dirty="0" smtClean="0"/>
              <a:t>Z</a:t>
            </a:r>
            <a:r>
              <a:rPr lang="ru-RU" sz="2700" dirty="0"/>
              <a:t> </a:t>
            </a:r>
            <a:r>
              <a:rPr lang="ru-RU" sz="2700" dirty="0" smtClean="0"/>
              <a:t>оранжевым и черным цветом, которая является символом памяти, связи поколений и воинской славы (Черный цвет означает дым, оранжевый – пламя, порох и огонь, символ мужества во время сражений</a:t>
            </a:r>
            <a:r>
              <a:rPr lang="ru-RU" sz="2700" dirty="0"/>
              <a:t>). красным </a:t>
            </a:r>
            <a:r>
              <a:rPr lang="ru-RU" sz="2700" dirty="0" smtClean="0"/>
              <a:t>цветом Делаем надпись «</a:t>
            </a:r>
            <a:r>
              <a:rPr lang="en-US" sz="2700" dirty="0" smtClean="0"/>
              <a:t>Z</a:t>
            </a:r>
            <a:r>
              <a:rPr lang="ru-RU" sz="2700" dirty="0" smtClean="0"/>
              <a:t>а мир».</a:t>
            </a:r>
            <a:br>
              <a:rPr lang="ru-RU" sz="2700" dirty="0" smtClean="0"/>
            </a:br>
            <a:r>
              <a:rPr lang="ru-RU" sz="2700" dirty="0" smtClean="0"/>
              <a:t>3. </a:t>
            </a:r>
            <a:r>
              <a:rPr lang="ru-RU" sz="2700" dirty="0"/>
              <a:t>Крылья голубя </a:t>
            </a:r>
            <a:r>
              <a:rPr lang="ru-RU" sz="2700" dirty="0" smtClean="0"/>
              <a:t>расписываем </a:t>
            </a:r>
            <a:r>
              <a:rPr lang="ru-RU" sz="2700" dirty="0"/>
              <a:t>в виде </a:t>
            </a:r>
            <a:r>
              <a:rPr lang="ru-RU" sz="2700" dirty="0" err="1"/>
              <a:t>триколора</a:t>
            </a:r>
            <a:r>
              <a:rPr lang="ru-RU" sz="2700" dirty="0"/>
              <a:t> флага России</a:t>
            </a:r>
            <a:r>
              <a:rPr lang="ru-RU" sz="2700" dirty="0" smtClean="0"/>
              <a:t>. Начинаем работать красным цветом, потом рисуем полоску синим цветом.                                                            4. На хвосте пишем синим цветом год «2025» - Год нашей ПОБЕДЫ.</a:t>
            </a:r>
            <a:br>
              <a:rPr lang="ru-RU" sz="2700" dirty="0" smtClean="0"/>
            </a:br>
            <a:r>
              <a:rPr lang="ru-RU" sz="2700" dirty="0" smtClean="0"/>
              <a:t>5. Контур талисмана обводим Синим цветом, придавая объем.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803878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Фото 20.01.2025\IMG_20250120_145218_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4"/>
            <a:ext cx="9121864" cy="68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18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Фото 20.01.2025\IMG_20250120_120451_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" y="-23272"/>
            <a:ext cx="9175029" cy="68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48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Фото 20.01.2025\IMG_20250120_120511_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57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Фото 20.01.2025\IMG_20250120_120739_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" y="20960"/>
            <a:ext cx="9089099" cy="68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94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Фото 20.01.2025\IMG_20250120_125213_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2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 Выполнение на бумаге эскиза талисмана в виде голубя – символа мира.</a:t>
            </a:r>
          </a:p>
          <a:p>
            <a:r>
              <a:rPr lang="ru-RU" dirty="0" smtClean="0"/>
              <a:t>2. Лепка из глины основы изделия. Нанесение стекой изображения контура </a:t>
            </a:r>
            <a:r>
              <a:rPr lang="ru-RU" dirty="0"/>
              <a:t>талисмана </a:t>
            </a:r>
            <a:r>
              <a:rPr lang="ru-RU" dirty="0" smtClean="0"/>
              <a:t>на глиняный пласт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по эскизу (трафарету). Сглаживание шероховатостей влажной салфеткой.</a:t>
            </a:r>
          </a:p>
          <a:p>
            <a:r>
              <a:rPr lang="ru-RU" dirty="0"/>
              <a:t>3</a:t>
            </a:r>
            <a:r>
              <a:rPr lang="ru-RU" dirty="0" smtClean="0"/>
              <a:t>. Сушка изделия (3-5 дней) и выравнивание поверхности наждачной бумагой.</a:t>
            </a:r>
          </a:p>
          <a:p>
            <a:r>
              <a:rPr lang="ru-RU" dirty="0"/>
              <a:t>4</a:t>
            </a:r>
            <a:r>
              <a:rPr lang="ru-RU" dirty="0" smtClean="0"/>
              <a:t>. Покрытие изделия белой гуашью. Сушка изделия 2-3 дня.</a:t>
            </a:r>
          </a:p>
          <a:p>
            <a:r>
              <a:rPr lang="ru-RU" dirty="0" smtClean="0"/>
              <a:t>5. Роспись гуашью изделия по эскизу и их сушка 2-3 дня.</a:t>
            </a:r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окрытие лаком готового талисмана с обеих сторон и сушка поочередно по 2-3 дня..</a:t>
            </a:r>
          </a:p>
          <a:p>
            <a:r>
              <a:rPr lang="ru-RU" dirty="0"/>
              <a:t>7</a:t>
            </a:r>
            <a:r>
              <a:rPr lang="ru-RU" dirty="0" smtClean="0"/>
              <a:t>. Изготовление подвески из конопляного шнура для талисмана с бумажной этикеткой автора.</a:t>
            </a:r>
          </a:p>
          <a:p>
            <a:r>
              <a:rPr lang="ru-RU" dirty="0" smtClean="0"/>
              <a:t>8.</a:t>
            </a:r>
            <a:r>
              <a:rPr lang="ru-RU" dirty="0"/>
              <a:t> Отправка талисманов  солдатам СВО на фронт с произнесением коллективного наказа: «Мы вместе! Мы за мир! </a:t>
            </a:r>
            <a:r>
              <a:rPr lang="ru-RU"/>
              <a:t>Победа будет за нами!».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 Этап. </a:t>
            </a:r>
            <a:r>
              <a:rPr lang="ru-RU" dirty="0"/>
              <a:t>Сушка изделия и покрытие </a:t>
            </a:r>
            <a:r>
              <a:rPr lang="ru-RU" dirty="0" smtClean="0"/>
              <a:t> лаком для закрепления красок на поверхности.</a:t>
            </a:r>
            <a:endParaRPr lang="ru-RU" dirty="0"/>
          </a:p>
        </p:txBody>
      </p:sp>
      <p:pic>
        <p:nvPicPr>
          <p:cNvPr id="17410" name="Picture 2" descr="F:\1. Фото талисмана\IMG_20250112_191306_7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552726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79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ля работы с лаком необходимо надеть перчатки и маску, если находитесь в помещении. Кистью покрываем изделие с наружной стороны и даем высохнуть 2-3 дня.</a:t>
            </a:r>
            <a:endParaRPr lang="ru-RU" sz="2800" dirty="0"/>
          </a:p>
        </p:txBody>
      </p:sp>
      <p:pic>
        <p:nvPicPr>
          <p:cNvPr id="1026" name="Picture 2" descr="G:\3. Учитель года - советник - 2025!\2. Фото на печать 22.01.2025\Attachments_zazsch@yandex.ru_2025-01-25_13-39-25\IMG_20250123_143624_1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417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8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7 этап. </a:t>
            </a:r>
            <a:r>
              <a:rPr lang="ru-RU" sz="3100" b="1" dirty="0"/>
              <a:t>Изготовление подвески для талисмана с этикеткой </a:t>
            </a:r>
            <a:r>
              <a:rPr lang="ru-RU" sz="3100" b="1" dirty="0" smtClean="0"/>
              <a:t>автора </a:t>
            </a:r>
            <a:r>
              <a:rPr lang="ru-RU" sz="2700" b="1" dirty="0" smtClean="0"/>
              <a:t>(Ф.И.О</a:t>
            </a:r>
            <a:r>
              <a:rPr lang="ru-RU" sz="2700" b="1" dirty="0"/>
              <a:t>. обучающегося, класс, школа</a:t>
            </a:r>
            <a:r>
              <a:rPr lang="ru-RU" sz="2700" b="1" dirty="0" smtClean="0"/>
              <a:t>).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>Этикетку и талисман нанизываем на шнур. </a:t>
            </a:r>
            <a:br>
              <a:rPr lang="ru-RU" sz="3100" dirty="0" smtClean="0"/>
            </a:br>
            <a:r>
              <a:rPr lang="ru-RU" sz="3100" dirty="0" smtClean="0"/>
              <a:t>Талисман Мира – 2025 готов для отправки                     солдатам СВО.</a:t>
            </a:r>
            <a:endParaRPr lang="ru-RU" sz="3100" dirty="0"/>
          </a:p>
        </p:txBody>
      </p:sp>
      <p:pic>
        <p:nvPicPr>
          <p:cNvPr id="1026" name="Picture 2" descr="C:\Users\X\Desktop\Учитель года - советник - 2025!\Готовый талисм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026504" cy="37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40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3. Учитель года - советник - 2025!\2. Фото на печать 22.01.2025\Attachments_zazsch@yandex.ru_2025-01-25_13-39-25\IMG_20250123_141746_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47" y="3476159"/>
            <a:ext cx="4509121" cy="33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3. Учитель года - советник - 2025!\2. Фото на печать 22.01.2025\Attachments_zazsch@yandex.ru_2025-01-25_13-39-25\IMG_20250123_092928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2"/>
            <a:ext cx="4740776" cy="35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27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3. Учитель года - советник - 2025!\2. Фото на печать 22.01.2025\Attachments_zazsch@yandex.ru_2025-01-25_13-39-25\IMG_20250123_142828_9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70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</a:t>
            </a:r>
            <a:r>
              <a:rPr lang="ru-RU" sz="4000" b="1" dirty="0">
                <a:solidFill>
                  <a:srgbClr val="AE0206"/>
                </a:solidFill>
                <a:effectLst/>
              </a:rPr>
              <a:t>Глина отблагодарит вас! </a:t>
            </a:r>
            <a:br>
              <a:rPr lang="ru-RU" sz="4000" b="1" dirty="0">
                <a:solidFill>
                  <a:srgbClr val="AE0206"/>
                </a:solidFill>
                <a:effectLst/>
              </a:rPr>
            </a:br>
            <a:endParaRPr lang="ru-RU" sz="4000" b="1" dirty="0">
              <a:solidFill>
                <a:srgbClr val="AE020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AE0206"/>
                </a:solidFill>
              </a:rPr>
              <a:t>Пусть она принесет нам и нашим защитникам Родины надежду на скорейший мир, принесёт  </a:t>
            </a:r>
            <a:r>
              <a:rPr lang="ru-RU" sz="4400" b="1" dirty="0">
                <a:solidFill>
                  <a:srgbClr val="AE0206"/>
                </a:solidFill>
              </a:rPr>
              <a:t>радость, </a:t>
            </a:r>
            <a:r>
              <a:rPr lang="ru-RU" sz="4400" b="1" dirty="0" smtClean="0">
                <a:solidFill>
                  <a:srgbClr val="AE0206"/>
                </a:solidFill>
              </a:rPr>
              <a:t>здоровье и желание творить добро!</a:t>
            </a:r>
            <a:endParaRPr lang="ru-RU" sz="4400" b="1" dirty="0">
              <a:solidFill>
                <a:srgbClr val="AE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71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3. Учитель года - советник - 2025!\2. Фото на печать 22.01.2025\Attachments_zazsch@yandex.ru_2025-01-25_13-39-25\IMG_20250124_121403_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6" y="32850"/>
            <a:ext cx="9100200" cy="68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16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AE0206"/>
                </a:solidFill>
              </a:rPr>
              <a:t/>
            </a:r>
            <a:br>
              <a:rPr lang="ru-RU" sz="4800" dirty="0" smtClean="0">
                <a:solidFill>
                  <a:srgbClr val="AE0206"/>
                </a:solidFill>
              </a:rPr>
            </a:br>
            <a:r>
              <a:rPr lang="ru-RU" sz="4800" dirty="0" smtClean="0">
                <a:solidFill>
                  <a:srgbClr val="AE0206"/>
                </a:solidFill>
              </a:rPr>
              <a:t/>
            </a:r>
            <a:br>
              <a:rPr lang="ru-RU" sz="4800" dirty="0" smtClean="0">
                <a:solidFill>
                  <a:srgbClr val="AE0206"/>
                </a:solidFill>
              </a:rPr>
            </a:br>
            <a:r>
              <a:rPr lang="ru-RU" sz="4800" dirty="0" smtClean="0">
                <a:solidFill>
                  <a:srgbClr val="AE0206"/>
                </a:solidFill>
              </a:rPr>
              <a:t>МЫ ВМЕСТЕ!</a:t>
            </a:r>
            <a:br>
              <a:rPr lang="ru-RU" sz="4800" dirty="0" smtClean="0">
                <a:solidFill>
                  <a:srgbClr val="AE0206"/>
                </a:solidFill>
              </a:rPr>
            </a:br>
            <a:r>
              <a:rPr lang="ru-RU" sz="4800" dirty="0" smtClean="0">
                <a:solidFill>
                  <a:srgbClr val="AE0206"/>
                </a:solidFill>
              </a:rPr>
              <a:t> МЫ ЗА МИР!</a:t>
            </a:r>
            <a:br>
              <a:rPr lang="ru-RU" sz="4800" dirty="0" smtClean="0">
                <a:solidFill>
                  <a:srgbClr val="AE0206"/>
                </a:solidFill>
              </a:rPr>
            </a:br>
            <a:endParaRPr lang="ru-RU" sz="4800" dirty="0">
              <a:solidFill>
                <a:srgbClr val="AE020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AE0206"/>
                </a:solidFill>
              </a:rPr>
              <a:t>                                          ПОБЕДА БУДЕТ ЗА НАМИ!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Пусть наш талисман поддержит дух наших защитников Родины, поможет быть стойкими и мужественными в боях за </a:t>
            </a:r>
            <a:r>
              <a:rPr lang="ru-RU" sz="4000" b="1" dirty="0" smtClean="0">
                <a:solidFill>
                  <a:srgbClr val="C00000"/>
                </a:solidFill>
              </a:rPr>
              <a:t>МИР</a:t>
            </a:r>
            <a:r>
              <a:rPr lang="ru-RU" sz="4000" b="1" dirty="0" smtClean="0">
                <a:solidFill>
                  <a:srgbClr val="0070C0"/>
                </a:solidFill>
              </a:rPr>
              <a:t> и </a:t>
            </a:r>
            <a:r>
              <a:rPr lang="ru-RU" sz="4000" b="1" dirty="0" smtClean="0">
                <a:solidFill>
                  <a:srgbClr val="AE0206"/>
                </a:solidFill>
              </a:rPr>
              <a:t>ПОБЕДУ                                  в 2025 году.</a:t>
            </a:r>
            <a:endParaRPr lang="ru-RU" sz="4000" b="1" dirty="0">
              <a:solidFill>
                <a:srgbClr val="AE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AE0206"/>
                </a:solidFill>
              </a:rPr>
              <a:t>Перед началом лепки повторяем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df1/000739e0-062e396e/img1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77686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35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этап. </a:t>
            </a:r>
            <a:r>
              <a:rPr lang="ru-RU" dirty="0"/>
              <a:t>Выполнение эскиза талисмана в виде голубя – символа мира.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листе бумаге в круге  выполняется образ летящего голубя. Белый голубь в Христианстве олицетворяет мир, любовь и Святой Дух.  Из истории известно, что Ной отправил голубя , чтобы найти сушу после Великого потопа  и когда птица вернулась с оливковой ветвью в клюве, показывая, что земля есть,  это стало знаком Божьего прощения и надежды на спасение, мира и новых начинаний. Это событие служит напоминанием о том, что мы должны искать руководство Святого Духа в своей жизни и стремиться принести мир окружающим людям.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7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X\Desktop\Учитель года - советник - 2025!\2. Фото талисмана\Документы на конкурс советника Самсоновой Н.А\Attachments_zazsch@yandex.ru_2025-01-18_12-05-05\IMG_20250117_114504_0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94723" cy="52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8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клюве голубя рисуем оливковую ветвь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груди птицы изображаем георгиевскую ленту в виде  буквы Z с надписью за мир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крыльях -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триколор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флага России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хвосте пишем 2025 – год Победы.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Контур птицы обводим синим цветом.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03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X\Desktop\Учитель года - советник - 2025!\2. Фото талисмана\Документы на конкурс советника Самсоновой Н.А\Attachments_zazsch@yandex.ru_2025-01-18_12-05-05\IMG_20250117_115409_0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567281" cy="56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66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1117</TotalTime>
  <Words>748</Words>
  <Application>Microsoft Office PowerPoint</Application>
  <PresentationFormat>Экран (4:3)</PresentationFormat>
  <Paragraphs>62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Разработал: советник директора по воспитанию и взаимодействию с детскими общественными объединениями                     Самсонова Надежда Алексеевна - 2025 год - </vt:lpstr>
      <vt:lpstr>Актуальность проекта</vt:lpstr>
      <vt:lpstr>Цель: создание условий для развития детского творчества, патриотических чувств посредством обучения лепки из глины</vt:lpstr>
      <vt:lpstr>Этапы работы над проектом</vt:lpstr>
      <vt:lpstr>Перед началом лепки повторяем</vt:lpstr>
      <vt:lpstr>1 этап. Выполнение эскиза талисмана в виде голубя – символа мира.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2 этап. Лепка из глины изделия   «Истоки творческих способностей и дарования детей - на кончиках их пальцев. ...</vt:lpstr>
      <vt:lpstr>      Глина - это  экологически чистый природный материал,  с которым просто хочется работать, прикасаться как будто к чему-то настоящему, живому. Существует 3 способа лепки из глины: конструктивный, пластический, комбинированный.                                               Мы выбираем пластический. </vt:lpstr>
      <vt:lpstr>Сначала приготовим глину к работе, т. е. хорошенько её разомнем, разогреем,  чтобы она стала мягкой и пластичной,  сделаем из нее ком, в виде шара.</vt:lpstr>
      <vt:lpstr>Презентация PowerPoint</vt:lpstr>
      <vt:lpstr>Презентация PowerPoint</vt:lpstr>
      <vt:lpstr>Из глинянного шара делаем лепешку толщиной 5-7 мм.</vt:lpstr>
      <vt:lpstr>Презентация PowerPoint</vt:lpstr>
      <vt:lpstr>Презентация PowerPoint</vt:lpstr>
      <vt:lpstr>   3 этап. Нанесение изображения контура талисмана на глиняный пласт  по эскизу или  бумажному трафарету. Декорирование  птицы выполняем стекой, на  грудке делаем отверстие для подвески.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Влажной салфеткой сглаживаем поверхность изделия.</vt:lpstr>
      <vt:lpstr>4 этап. Сушка изделия Изделие из глины необходимо просушить 2-3 дня на подоконнике.</vt:lpstr>
      <vt:lpstr>После сушки изделие требует обработки наждачной бумагой для выравнивания поверхности и сглаживания шероховатостей.</vt:lpstr>
      <vt:lpstr>5 этап.  Роспись гуашью изделия.</vt:lpstr>
      <vt:lpstr>  Сначала кистью покрываем поделку с двух сторон гуашью белого цвета (два        слоя) и оставляем до полного высыхания.</vt:lpstr>
      <vt:lpstr>                   Нанесение символов на талисман  1. Гуашью зеленого цвета рисуем оливковую ветвь в клюве голубя (зеленая ветвь символизирует жизнь, надежда на спасение). 2. На груди голубя изображаем символ - георгиевскую ленту в виде Z оранжевым и черным цветом, которая является символом памяти, связи поколений и воинской славы (Черный цвет означает дым, оранжевый – пламя, порох и огонь, символ мужества во время сражений). красным цветом Делаем надпись «Zа мир». 3. Крылья голубя расписываем в виде триколора флага России. Начинаем работать красным цветом, потом рисуем полоску синим цветом.                                                            4. На хвосте пишем синим цветом год «2025» - Год нашей ПОБЕДЫ. 5. Контур талисмана обводим Синим цветом, придавая объем.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Этап. Сушка изделия и покрытие  лаком для закрепления красок на поверхности.</vt:lpstr>
      <vt:lpstr>Для работы с лаком необходимо надеть перчатки и маску, если находитесь в помещении. Кистью покрываем изделие с наружной стороны и даем высохнуть 2-3 дня.</vt:lpstr>
      <vt:lpstr>   7 этап. Изготовление подвески для талисмана с этикеткой автора (Ф.И.О. обучающегося, класс, школа). Этикетку и талисман нанизываем на шнур.  Талисман Мира – 2025 готов для отправки                     солдатам СВО.</vt:lpstr>
      <vt:lpstr>Презентация PowerPoint</vt:lpstr>
      <vt:lpstr>Презентация PowerPoint</vt:lpstr>
      <vt:lpstr> Глина отблагодарит вас!  </vt:lpstr>
      <vt:lpstr>Презентация PowerPoint</vt:lpstr>
      <vt:lpstr>  МЫ ВМЕСТЕ!  МЫ ЗА МИР!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Trud</cp:lastModifiedBy>
  <cp:revision>87</cp:revision>
  <dcterms:created xsi:type="dcterms:W3CDTF">2013-08-11T08:00:57Z</dcterms:created>
  <dcterms:modified xsi:type="dcterms:W3CDTF">2025-01-26T14:28:48Z</dcterms:modified>
</cp:coreProperties>
</file>