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03" r:id="rId3"/>
    <p:sldId id="308" r:id="rId4"/>
    <p:sldId id="307" r:id="rId5"/>
    <p:sldId id="309" r:id="rId6"/>
    <p:sldId id="337" r:id="rId7"/>
    <p:sldId id="331" r:id="rId8"/>
    <p:sldId id="324" r:id="rId9"/>
    <p:sldId id="325" r:id="rId10"/>
    <p:sldId id="326" r:id="rId11"/>
    <p:sldId id="328" r:id="rId12"/>
    <p:sldId id="311" r:id="rId13"/>
    <p:sldId id="322" r:id="rId14"/>
    <p:sldId id="330" r:id="rId15"/>
    <p:sldId id="344" r:id="rId16"/>
    <p:sldId id="342" r:id="rId17"/>
    <p:sldId id="343" r:id="rId18"/>
    <p:sldId id="338" r:id="rId19"/>
    <p:sldId id="315" r:id="rId20"/>
    <p:sldId id="346" r:id="rId21"/>
    <p:sldId id="316" r:id="rId22"/>
    <p:sldId id="319" r:id="rId23"/>
    <p:sldId id="320" r:id="rId24"/>
    <p:sldId id="339" r:id="rId25"/>
    <p:sldId id="321" r:id="rId26"/>
    <p:sldId id="334" r:id="rId27"/>
    <p:sldId id="317" r:id="rId28"/>
    <p:sldId id="341" r:id="rId29"/>
    <p:sldId id="332" r:id="rId30"/>
    <p:sldId id="340" r:id="rId31"/>
    <p:sldId id="336" r:id="rId32"/>
    <p:sldId id="318" r:id="rId33"/>
    <p:sldId id="345" r:id="rId34"/>
    <p:sldId id="333" r:id="rId35"/>
    <p:sldId id="335" r:id="rId36"/>
    <p:sldId id="305" r:id="rId37"/>
    <p:sldId id="30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02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5085184"/>
            <a:ext cx="8458200" cy="12961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Учитель МБОУ </a:t>
            </a:r>
            <a:r>
              <a:rPr lang="ru-RU" sz="2800" b="1" dirty="0" err="1" smtClean="0">
                <a:solidFill>
                  <a:srgbClr val="002060"/>
                </a:solidFill>
              </a:rPr>
              <a:t>Зазерской</a:t>
            </a:r>
            <a:r>
              <a:rPr lang="ru-RU" sz="2800" b="1" dirty="0" smtClean="0">
                <a:solidFill>
                  <a:srgbClr val="002060"/>
                </a:solidFill>
              </a:rPr>
              <a:t> СОШ                           Самсонова </a:t>
            </a:r>
            <a:r>
              <a:rPr lang="ru-RU" sz="2800" b="1" dirty="0">
                <a:solidFill>
                  <a:srgbClr val="002060"/>
                </a:solidFill>
              </a:rPr>
              <a:t>Надежда </a:t>
            </a:r>
            <a:r>
              <a:rPr lang="ru-RU" sz="2800" b="1" dirty="0" smtClean="0">
                <a:solidFill>
                  <a:srgbClr val="002060"/>
                </a:solidFill>
              </a:rPr>
              <a:t>Алексеевна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- 2024 год -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458200" cy="1800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AE0206"/>
                </a:solidFill>
              </a:rPr>
              <a:t>МАСТЕР-КЛАСС </a:t>
            </a:r>
            <a:r>
              <a:rPr lang="ru-RU" sz="3600" b="1" dirty="0" smtClean="0">
                <a:solidFill>
                  <a:srgbClr val="AE0206"/>
                </a:solidFill>
              </a:rPr>
              <a:t>для учителей изобразительного искусства                              «Лепка из глины игрушки- свистульки»</a:t>
            </a:r>
          </a:p>
        </p:txBody>
      </p:sp>
      <p:pic>
        <p:nvPicPr>
          <p:cNvPr id="4" name="Picture 2" descr="F:\РМО по ИЗО\Поделки Самсоновой\IMG_20240324_115555_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1125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AE0206"/>
                </a:solidFill>
                <a:effectLst/>
              </a:rPr>
              <a:t>4. </a:t>
            </a:r>
            <a:r>
              <a:rPr lang="ru-RU" sz="2800" b="1" dirty="0" smtClean="0">
                <a:solidFill>
                  <a:srgbClr val="AE0206"/>
                </a:solidFill>
                <a:effectLst/>
              </a:rPr>
              <a:t>С одной стороны делаем хвостик</a:t>
            </a:r>
            <a:r>
              <a:rPr lang="ru-RU" b="1" dirty="0" smtClean="0">
                <a:solidFill>
                  <a:srgbClr val="AE0206"/>
                </a:solidFill>
                <a:effectLst/>
              </a:rPr>
              <a:t>. </a:t>
            </a:r>
            <a:endParaRPr lang="ru-RU" dirty="0"/>
          </a:p>
        </p:txBody>
      </p:sp>
      <p:pic>
        <p:nvPicPr>
          <p:cNvPr id="1026" name="Picture 2" descr="F:\РМО по ИЗО\Поделки Самсоновой\хвост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584841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3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5. С помощи стеки, палочки делаем мундштук.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2" descr="F:\РМО по ИЗО\Поделки Самсоновой\мунштук с палк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27" y="1556082"/>
            <a:ext cx="7377545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3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изготовления мундштука</a:t>
            </a:r>
            <a:endParaRPr lang="ru-RU" dirty="0"/>
          </a:p>
        </p:txBody>
      </p:sp>
      <p:pic>
        <p:nvPicPr>
          <p:cNvPr id="4" name="Объект 3" descr="G:\РМО по ИЗО\1088416_1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556793"/>
            <a:ext cx="5472607" cy="4752528"/>
          </a:xfrm>
        </p:spPr>
      </p:pic>
    </p:spTree>
    <p:extLst>
      <p:ext uri="{BB962C8B-B14F-4D97-AF65-F5344CB8AC3E}">
        <p14:creationId xmlns:p14="http://schemas.microsoft.com/office/powerpoint/2010/main" val="25222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9627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F:\РМО по ИЗО\1088416_2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32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8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РМО по ИЗО\Поделки Самсоновой\мунттук ещ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03" y="1554163"/>
            <a:ext cx="614999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7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 другой стороны лепим голову птице</a:t>
            </a:r>
          </a:p>
        </p:txBody>
      </p:sp>
      <p:pic>
        <p:nvPicPr>
          <p:cNvPr id="4098" name="Picture 2" descr="F:\РМО по ИЗО\Педопыт учителя ИЗО МБОУ Зазерской СОШ Самсоновой Н.А\IMG_20240323_180557_3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15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голову птице украшаем хохолком</a:t>
            </a:r>
            <a:endParaRPr lang="ru-RU" dirty="0"/>
          </a:p>
        </p:txBody>
      </p:sp>
      <p:pic>
        <p:nvPicPr>
          <p:cNvPr id="2052" name="Picture 4" descr="F:\РМО по ИЗО\Педопыт учителя ИЗО МБОУ Зазерской СОШ Самсоновой Н.А\IMG_20240323_183347_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77" y="1554162"/>
            <a:ext cx="6532231" cy="489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5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>С </a:t>
            </a:r>
            <a:r>
              <a:rPr lang="ru-RU" sz="2700" dirty="0">
                <a:effectLst/>
              </a:rPr>
              <a:t>двух сторон на туловище делаем отверстия – «лады</a:t>
            </a:r>
            <a:r>
              <a:rPr lang="ru-RU" sz="2700" dirty="0" smtClean="0">
                <a:effectLst/>
              </a:rPr>
              <a:t>», </a:t>
            </a:r>
            <a:r>
              <a:rPr lang="ru-RU" sz="2700" dirty="0">
                <a:effectLst/>
              </a:rPr>
              <a:t>С помощью них можно изменять тональность звучания.</a:t>
            </a:r>
            <a:br>
              <a:rPr lang="ru-RU" sz="2700" dirty="0">
                <a:effectLst/>
              </a:rPr>
            </a:br>
            <a:r>
              <a:rPr lang="ru-RU" sz="2700" b="1" dirty="0"/>
              <a:t> </a:t>
            </a:r>
            <a:r>
              <a:rPr lang="ru-RU" b="1" dirty="0"/>
              <a:t>Д</a:t>
            </a:r>
            <a:r>
              <a:rPr lang="ru-RU" sz="2700" b="1" dirty="0" smtClean="0"/>
              <a:t>елаем жгутик </a:t>
            </a:r>
            <a:r>
              <a:rPr lang="ru-RU" sz="2700" b="1" dirty="0"/>
              <a:t>из </a:t>
            </a:r>
            <a:r>
              <a:rPr lang="ru-RU" sz="2700" b="1" dirty="0" smtClean="0"/>
              <a:t>глины </a:t>
            </a:r>
            <a:r>
              <a:rPr lang="ru-RU" sz="2700" b="1" dirty="0" smtClean="0"/>
              <a:t>для</a:t>
            </a:r>
            <a:r>
              <a:rPr lang="ru-RU" sz="2700" b="1" dirty="0" smtClean="0"/>
              <a:t> устойчивости игрушки.</a:t>
            </a:r>
            <a:endParaRPr lang="ru-RU" sz="2700" dirty="0"/>
          </a:p>
        </p:txBody>
      </p:sp>
      <p:pic>
        <p:nvPicPr>
          <p:cNvPr id="3074" name="Picture 2" descr="F:\РМО по ИЗО\Педопыт учителя ИЗО МБОУ Зазерской СОШ Самсоновой Н.А\IMG_20240323_183619_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5757804" cy="431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819672"/>
          </a:xfrm>
        </p:spPr>
        <p:txBody>
          <a:bodyPr>
            <a:noAutofit/>
          </a:bodyPr>
          <a:lstStyle/>
          <a:p>
            <a:r>
              <a:rPr lang="ru-RU" sz="2800" dirty="0" smtClean="0"/>
              <a:t>украшаем </a:t>
            </a:r>
            <a:r>
              <a:rPr lang="ru-RU" sz="2800" dirty="0"/>
              <a:t>поделку </a:t>
            </a:r>
            <a:r>
              <a:rPr lang="ru-RU" sz="2800" dirty="0" smtClean="0"/>
              <a:t>птицы-свистульки орнаментальными элементами с помощью стеки.   </a:t>
            </a:r>
            <a:endParaRPr lang="ru-RU" sz="2800" dirty="0"/>
          </a:p>
        </p:txBody>
      </p:sp>
      <p:pic>
        <p:nvPicPr>
          <p:cNvPr id="4" name="Picture 2" descr="F:\РМО по ИЗО\Поделки Самсоновой\IMG_20240324_115712_899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2" t="12624" r="32609" b="30933"/>
          <a:stretch/>
        </p:blipFill>
        <p:spPr bwMode="auto">
          <a:xfrm>
            <a:off x="3275856" y="2562876"/>
            <a:ext cx="3816423" cy="338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1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Таким образом, лепка  из глины - очень эффективное упражнение для развития мелкой моторики. При лепке развиваются все мышцы пальцев рук, а также творческие способности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13723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6868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AE0206"/>
                </a:solidFill>
                <a:effectLst/>
              </a:rPr>
              <a:t>Цель:</a:t>
            </a:r>
            <a:r>
              <a:rPr lang="ru-RU" dirty="0">
                <a:solidFill>
                  <a:srgbClr val="AE0206"/>
                </a:solidFill>
                <a:effectLst/>
              </a:rPr>
              <a:t> </a:t>
            </a:r>
            <a:r>
              <a:rPr lang="ru-RU" dirty="0">
                <a:solidFill>
                  <a:srgbClr val="002060"/>
                </a:solidFill>
                <a:effectLst/>
              </a:rPr>
              <a:t>поделиться с </a:t>
            </a:r>
            <a:r>
              <a:rPr lang="ru-RU" b="1" dirty="0">
                <a:solidFill>
                  <a:srgbClr val="002060"/>
                </a:solidFill>
                <a:effectLst/>
              </a:rPr>
              <a:t>коллегами </a:t>
            </a:r>
            <a:r>
              <a:rPr lang="ru-RU" dirty="0">
                <a:solidFill>
                  <a:srgbClr val="002060"/>
                </a:solidFill>
                <a:effectLst/>
              </a:rPr>
              <a:t> опытом работы в изготовлении игрушек из глины</a:t>
            </a:r>
            <a:br>
              <a:rPr lang="ru-RU" dirty="0">
                <a:solidFill>
                  <a:srgbClr val="002060"/>
                </a:solidFill>
                <a:effectLst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276872"/>
            <a:ext cx="8686800" cy="4392488"/>
          </a:xfrm>
        </p:spPr>
        <p:txBody>
          <a:bodyPr>
            <a:normAutofit/>
          </a:bodyPr>
          <a:lstStyle/>
          <a:p>
            <a:r>
              <a:rPr lang="ru-RU" b="1" u="sng" dirty="0">
                <a:solidFill>
                  <a:srgbClr val="AE0206"/>
                </a:solidFill>
              </a:rPr>
              <a:t>Задачи</a:t>
            </a:r>
            <a:r>
              <a:rPr lang="ru-RU" b="1" dirty="0">
                <a:solidFill>
                  <a:srgbClr val="AE0206"/>
                </a:solidFill>
              </a:rPr>
              <a:t>:</a:t>
            </a:r>
          </a:p>
          <a:p>
            <a:r>
              <a:rPr lang="ru-RU" dirty="0">
                <a:solidFill>
                  <a:srgbClr val="002060"/>
                </a:solidFill>
              </a:rPr>
              <a:t>1. </a:t>
            </a:r>
            <a:r>
              <a:rPr lang="ru-RU" dirty="0" smtClean="0">
                <a:solidFill>
                  <a:srgbClr val="002060"/>
                </a:solidFill>
              </a:rPr>
              <a:t>Дать </a:t>
            </a:r>
            <a:r>
              <a:rPr lang="ru-RU" dirty="0">
                <a:solidFill>
                  <a:srgbClr val="002060"/>
                </a:solidFill>
              </a:rPr>
              <a:t>практические советы по лепке </a:t>
            </a:r>
            <a:r>
              <a:rPr lang="ru-RU" dirty="0" smtClean="0">
                <a:solidFill>
                  <a:srgbClr val="002060"/>
                </a:solidFill>
              </a:rPr>
              <a:t>глиняной игрушки-свистульки и ее декорировании.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2. Повысить интерес и желание учителей изобразительного искусства </a:t>
            </a:r>
            <a:r>
              <a:rPr lang="ru-RU" dirty="0" smtClean="0">
                <a:solidFill>
                  <a:srgbClr val="002060"/>
                </a:solidFill>
              </a:rPr>
              <a:t>заниматься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>лепкой </a:t>
            </a:r>
            <a:r>
              <a:rPr lang="ru-RU" dirty="0">
                <a:solidFill>
                  <a:srgbClr val="002060"/>
                </a:solidFill>
              </a:rPr>
              <a:t>из </a:t>
            </a:r>
            <a:r>
              <a:rPr lang="ru-RU" dirty="0" smtClean="0">
                <a:solidFill>
                  <a:srgbClr val="002060"/>
                </a:solidFill>
              </a:rPr>
              <a:t>глины с детьми, развивать их творческие способности.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839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Глиняные игрушки народных промыслов                   </a:t>
            </a:r>
            <a:r>
              <a:rPr lang="ru-RU" sz="2400" dirty="0" smtClean="0"/>
              <a:t>из </a:t>
            </a:r>
            <a:r>
              <a:rPr lang="ru-RU" sz="2400" dirty="0"/>
              <a:t>коллекции Самсоновой Н.А.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rud\Downloads\1711386181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722850" cy="50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0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 Поделки из глины </a:t>
            </a:r>
            <a:r>
              <a:rPr lang="ru-RU" dirty="0" smtClean="0"/>
              <a:t>«</a:t>
            </a:r>
            <a:r>
              <a:rPr lang="ru-RU" b="1" dirty="0"/>
              <a:t>Казачья тематика» </a:t>
            </a:r>
            <a:endParaRPr lang="ru-RU" dirty="0"/>
          </a:p>
        </p:txBody>
      </p:sp>
      <p:pic>
        <p:nvPicPr>
          <p:cNvPr id="1026" name="Picture 2" descr="F:\РМО по ИЗО\Поделки Самсоновой\карт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4162"/>
            <a:ext cx="7848872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6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«На страже Отечества»,     «Казачка»</a:t>
            </a:r>
            <a:endParaRPr lang="ru-RU" dirty="0"/>
          </a:p>
        </p:txBody>
      </p:sp>
      <p:pic>
        <p:nvPicPr>
          <p:cNvPr id="2050" name="Picture 2" descr="F:\РМО по ИЗО\Поделки Самсоновой\всад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0"/>
            <a:ext cx="4536504" cy="50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РМО по ИЗО\Поделки Самсоновой\Казачка с хлеб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744416" cy="49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0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«Семья донских казаков»</a:t>
            </a:r>
            <a:endParaRPr lang="ru-RU" dirty="0"/>
          </a:p>
        </p:txBody>
      </p:sp>
      <p:pic>
        <p:nvPicPr>
          <p:cNvPr id="2050" name="Picture 2" descr="F:\РМО по ИЗО\Поделки Самсоновой\2. казак и азач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384709" cy="47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5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 «Гостеприимная матушка Россия»</a:t>
            </a:r>
            <a:endParaRPr lang="ru-RU" dirty="0"/>
          </a:p>
        </p:txBody>
      </p:sp>
      <p:pic>
        <p:nvPicPr>
          <p:cNvPr id="1026" name="Picture 2" descr="F:\РМО по ИЗО\Поделки Самсоновой\Росс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4162"/>
            <a:ext cx="6837924" cy="512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:\1. Все в музей\IMG_20240327_155438_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67" y="8973615"/>
            <a:ext cx="2528087" cy="33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:\1. Все в музей\IMG_20240327_155451_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67" y="8973615"/>
            <a:ext cx="2528087" cy="33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РМО по ИЗО\Педопыт учителя ИЗО МБОУ Зазерской СОШ Самсоновой Н.А\IMG_20240327_155438_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7" y="1412775"/>
            <a:ext cx="1506685" cy="23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5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«Весенние первоцветы»</a:t>
            </a:r>
            <a:endParaRPr lang="ru-RU" dirty="0"/>
          </a:p>
        </p:txBody>
      </p:sp>
      <p:pic>
        <p:nvPicPr>
          <p:cNvPr id="1026" name="Picture 2" descr="F:\РМО по ИЗО\Поделки Самсоновой\IMG_20240323_161018_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«Танк Т-34»</a:t>
            </a:r>
            <a:endParaRPr lang="ru-RU" dirty="0"/>
          </a:p>
        </p:txBody>
      </p:sp>
      <p:pic>
        <p:nvPicPr>
          <p:cNvPr id="4098" name="Picture 2" descr="F:\РМО по ИЗО\Поделки Самсоновой\тан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4162"/>
            <a:ext cx="5447946" cy="50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3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«Новогодние символы» </a:t>
            </a:r>
          </a:p>
        </p:txBody>
      </p:sp>
      <p:pic>
        <p:nvPicPr>
          <p:cNvPr id="3074" name="Picture 2" descr="F:\РМО по ИЗО\Поделки Самсоновой\Дед Моро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488832" cy="53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7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РМО по ИЗО\Поделки Самсоновой\IMG_20240323_160635_6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93237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8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РМО по ИЗО\Поделки Самсоновой\тигр 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63938" cy="602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Наш урок посвящен народной игрушке-свистульке. В старину игрушки для детей изготавливали мастера-игрушечники из разных материалов. Одним из таких материалов является глина. В глубокой древности глиняные игрушки создавались не только  для забавы, они были участниками древних обрядов. Им приписывали особую силу: охранять, оберегать людей от зла. У игрушки- </a:t>
            </a:r>
            <a:r>
              <a:rPr lang="ru-RU" b="1" dirty="0" smtClean="0"/>
              <a:t>свистульки </a:t>
            </a:r>
            <a:r>
              <a:rPr lang="ru-RU" b="1" dirty="0"/>
              <a:t>таким оберегом служит свист.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4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РМО по ИЗО\Поделки Самсоновой\IMG_20240323_160038_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5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РМО по ИЗО\Поделки Самсоновой\Лепка из гли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9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Детские </a:t>
            </a:r>
            <a:r>
              <a:rPr lang="ru-RU" b="1" dirty="0" smtClean="0"/>
              <a:t>работы</a:t>
            </a:r>
            <a:br>
              <a:rPr lang="ru-RU" b="1" dirty="0" smtClean="0"/>
            </a:br>
            <a:r>
              <a:rPr lang="ru-RU" b="1" dirty="0" smtClean="0"/>
              <a:t>Пирог Маргариты и Цыганковой Дарьи</a:t>
            </a:r>
            <a:endParaRPr lang="ru-RU" dirty="0"/>
          </a:p>
        </p:txBody>
      </p:sp>
      <p:pic>
        <p:nvPicPr>
          <p:cNvPr id="7170" name="Picture 2" descr="F:\РМО по ИЗО\Поделки Самсоновой\мышон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9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«Петушок»                 «Мышка-принцесса»</a:t>
            </a:r>
            <a:endParaRPr lang="ru-RU" dirty="0"/>
          </a:p>
        </p:txBody>
      </p:sp>
      <p:pic>
        <p:nvPicPr>
          <p:cNvPr id="1033" name="Picture 9" descr="F:\1. Все в музей\IMG_20240327_155309_1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t="4205" r="30809" b="3425"/>
          <a:stretch/>
        </p:blipFill>
        <p:spPr bwMode="auto">
          <a:xfrm>
            <a:off x="755576" y="1556792"/>
            <a:ext cx="3816424" cy="429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1. Все в музей\IMG_20240327_155333_4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12431" r="20882" b="7278"/>
          <a:stretch/>
        </p:blipFill>
        <p:spPr bwMode="auto">
          <a:xfrm>
            <a:off x="5220072" y="1772816"/>
            <a:ext cx="3240360" cy="34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«Матрешка – визитная карточка России»</a:t>
            </a:r>
            <a:endParaRPr lang="ru-RU" dirty="0"/>
          </a:p>
        </p:txBody>
      </p:sp>
      <p:pic>
        <p:nvPicPr>
          <p:cNvPr id="6146" name="Picture 2" descr="F:\РМО по ИЗО\Поделки Самсоновой\матреш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4162"/>
            <a:ext cx="6837924" cy="51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8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РМО по ИЗО\Поделки Самсоновой\тигренок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1" r="16986"/>
          <a:stretch/>
        </p:blipFill>
        <p:spPr bwMode="auto">
          <a:xfrm>
            <a:off x="4716016" y="1628799"/>
            <a:ext cx="4032448" cy="50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РМО по ИЗО\Поделки Самсоновой\IMG_20240324_120815_9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1987"/>
          <a:stretch/>
        </p:blipFill>
        <p:spPr bwMode="auto">
          <a:xfrm>
            <a:off x="251520" y="1564691"/>
            <a:ext cx="3960440" cy="484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7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83264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AE0206"/>
                </a:solidFill>
              </a:rPr>
              <a:t>Актуальность состоит в обращении к народной культуре, попытке через прикосновение к народным ремеслам, </a:t>
            </a:r>
            <a:r>
              <a:rPr lang="ru-RU" sz="4000" b="1" dirty="0" smtClean="0">
                <a:solidFill>
                  <a:srgbClr val="AE0206"/>
                </a:solidFill>
              </a:rPr>
              <a:t>традициям родного казачьего края, </a:t>
            </a:r>
            <a:r>
              <a:rPr lang="ru-RU" sz="4000" b="1" dirty="0">
                <a:solidFill>
                  <a:srgbClr val="AE0206"/>
                </a:solidFill>
              </a:rPr>
              <a:t>создать микроклимат добра и взаимопонимания, воспитывать бережное отношение к труду и творчеству других людей. </a:t>
            </a:r>
          </a:p>
        </p:txBody>
      </p:sp>
    </p:spTree>
    <p:extLst>
      <p:ext uri="{BB962C8B-B14F-4D97-AF65-F5344CB8AC3E}">
        <p14:creationId xmlns:p14="http://schemas.microsoft.com/office/powerpoint/2010/main" val="77250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AE0206"/>
                </a:solidFill>
              </a:rPr>
              <a:t>Глина </a:t>
            </a:r>
            <a:r>
              <a:rPr lang="ru-RU" sz="4000" dirty="0"/>
              <a:t>- </a:t>
            </a:r>
            <a:r>
              <a:rPr lang="ru-RU" sz="4000" b="1" dirty="0">
                <a:solidFill>
                  <a:srgbClr val="002060"/>
                </a:solidFill>
              </a:rPr>
              <a:t>это </a:t>
            </a: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>
                <a:solidFill>
                  <a:srgbClr val="002060"/>
                </a:solidFill>
              </a:rPr>
              <a:t>экологически чистый природный материал,  с которым просто хочется работать, прикасаться как будто к чему-то настоящему, </a:t>
            </a:r>
            <a:r>
              <a:rPr lang="ru-RU" sz="4000" b="1" dirty="0" smtClean="0">
                <a:solidFill>
                  <a:srgbClr val="002060"/>
                </a:solidFill>
              </a:rPr>
              <a:t>живому.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Благодарим за совместное творчество!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Мой Родной край богат красной глиной</a:t>
            </a:r>
            <a:endParaRPr lang="ru-RU" dirty="0"/>
          </a:p>
        </p:txBody>
      </p:sp>
      <p:pic>
        <p:nvPicPr>
          <p:cNvPr id="4" name="Объект 3" descr="https://ds04.infourok.ru/uploads/ex/0df1/000739e0-062e396e/img17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403244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:\РМО по ИЗО\Педопыт учителя ИЗО МБОУ Зазерской СОШ Самсоновой Н.А\IMG_20240324_182447_7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9" y="1700808"/>
            <a:ext cx="4402435" cy="330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3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1 способ                                               </a:t>
            </a:r>
            <a:r>
              <a:rPr lang="ru-RU" dirty="0" smtClean="0"/>
              <a:t>                             </a:t>
            </a:r>
            <a:r>
              <a:rPr lang="ru-RU" dirty="0"/>
              <a:t>лепки игрушки-свистульки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Приступаем к лепке. Берем кусок глины, переминаем его и предаем форму шара. Затем делаем из него «лепешку" толщиной не менее 5 мм., формируем из нее основную форму свистульки, оборачивая  вокруг большого пальца левой руки. Шов тщательно соединяем и разглаживаем, избавляясь от неровностей. Снимаем заготовку. Придаём игрушке форму птицы. С одной стороны делаем хвостик (мундштук), который и будет являться местом для свистка, а с другой голову птички. При помощи плоской палочки делаем отверстие для свистка (согласно предоставленной схеме). </a:t>
            </a:r>
          </a:p>
          <a:p>
            <a:r>
              <a:rPr lang="ru-RU" b="1" dirty="0" smtClean="0"/>
              <a:t>Игрушку </a:t>
            </a:r>
            <a:r>
              <a:rPr lang="ru-RU" b="1" dirty="0"/>
              <a:t>делаем устойчивой с помощью жгутика из глины.</a:t>
            </a:r>
          </a:p>
          <a:p>
            <a:r>
              <a:rPr lang="ru-RU" b="1" dirty="0"/>
              <a:t>При помощи плоской </a:t>
            </a:r>
            <a:r>
              <a:rPr lang="ru-RU" b="1" dirty="0" smtClean="0"/>
              <a:t>палочки - стеки делаем </a:t>
            </a:r>
            <a:r>
              <a:rPr lang="ru-RU" b="1" dirty="0"/>
              <a:t>отверстие для свистка (согласно предоставленной схеме).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23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2 способ                                                       лепки игрушки-свистульки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600" b="1" dirty="0"/>
              <a:t>Куску глины  придаём форму шара, после большим пальцем вминаем глину в центре, вращая изделие, придаем форму «горшка» , тщательно разглаживая внутреннюю часть получившейся камеры. Края горшочка постепенно соединяем  и придаем форму хвостика, который и будет служить мундштуком для свистка. Донышку  горшочка придаём необходимую форму головки птицы по своему замыслу. При помощи плоской палочки делаем отверстие для свистка (согласно предоставленной схеме).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9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7476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/>
              </a:rPr>
              <a:t>Лепим игрушку-свистульку первым способом</a:t>
            </a:r>
            <a:br>
              <a:rPr lang="ru-RU" sz="2400" b="1" dirty="0" smtClean="0">
                <a:solidFill>
                  <a:schemeClr val="tx1"/>
                </a:solidFill>
                <a:effectLst/>
              </a:rPr>
            </a:br>
            <a:r>
              <a:rPr lang="ru-RU" sz="2400" b="1" dirty="0" smtClean="0">
                <a:solidFill>
                  <a:srgbClr val="AE0206"/>
                </a:solidFill>
                <a:effectLst/>
              </a:rPr>
              <a:t>1</a:t>
            </a:r>
            <a:r>
              <a:rPr lang="ru-RU" sz="2400" b="1" dirty="0">
                <a:solidFill>
                  <a:srgbClr val="AE0206"/>
                </a:solidFill>
                <a:effectLst/>
              </a:rPr>
              <a:t>. </a:t>
            </a:r>
            <a:r>
              <a:rPr lang="ru-RU" sz="2400" dirty="0" smtClean="0">
                <a:effectLst/>
              </a:rPr>
              <a:t>  </a:t>
            </a:r>
            <a:r>
              <a:rPr lang="ru-RU" sz="2400" b="1" dirty="0">
                <a:solidFill>
                  <a:srgbClr val="AE0206"/>
                </a:solidFill>
                <a:effectLst/>
              </a:rPr>
              <a:t>С</a:t>
            </a:r>
            <a:r>
              <a:rPr lang="ru-RU" sz="2400" b="1" dirty="0" smtClean="0">
                <a:solidFill>
                  <a:srgbClr val="AE0206"/>
                </a:solidFill>
                <a:effectLst/>
              </a:rPr>
              <a:t>начала </a:t>
            </a:r>
            <a:r>
              <a:rPr lang="ru-RU" sz="2400" b="1" dirty="0">
                <a:solidFill>
                  <a:srgbClr val="AE0206"/>
                </a:solidFill>
                <a:effectLst/>
              </a:rPr>
              <a:t>приготовим глину к работе, т. е. хорошенько её разомнем, разогреем,  чтобы она стала мягкой и пластичной,  сделаем из нее </a:t>
            </a:r>
            <a:r>
              <a:rPr lang="ru-RU" sz="2400" b="1" dirty="0" smtClean="0">
                <a:solidFill>
                  <a:srgbClr val="AE0206"/>
                </a:solidFill>
                <a:effectLst/>
              </a:rPr>
              <a:t>ком, в виде шара. </a:t>
            </a:r>
            <a:r>
              <a:rPr lang="ru-RU" sz="2400" b="1" dirty="0">
                <a:solidFill>
                  <a:srgbClr val="AE0206"/>
                </a:solidFill>
                <a:effectLst/>
              </a:rPr>
              <a:t/>
            </a:r>
            <a:br>
              <a:rPr lang="ru-RU" sz="2400" b="1" dirty="0">
                <a:solidFill>
                  <a:srgbClr val="AE0206"/>
                </a:solidFill>
                <a:effectLst/>
              </a:rPr>
            </a:br>
            <a:endParaRPr lang="ru-RU" sz="2400" b="1" dirty="0">
              <a:solidFill>
                <a:srgbClr val="AE0206"/>
              </a:solidFill>
            </a:endParaRPr>
          </a:p>
        </p:txBody>
      </p:sp>
      <p:pic>
        <p:nvPicPr>
          <p:cNvPr id="1026" name="Picture 2" descr="C:\Users\X\Desktop\Мастер-класс по ИЗО 5-7 кл\Фото лепки\P10607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8026" r="2759" b="8503"/>
          <a:stretch/>
        </p:blipFill>
        <p:spPr bwMode="auto">
          <a:xfrm>
            <a:off x="1475656" y="2276872"/>
            <a:ext cx="6025975" cy="424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0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48680"/>
            <a:ext cx="8686800" cy="100811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AE0206"/>
                </a:solidFill>
                <a:effectLst/>
              </a:rPr>
              <a:t>2. Придаем шару форму лепешки. </a:t>
            </a:r>
            <a:r>
              <a:rPr lang="ru-RU" b="1" dirty="0">
                <a:solidFill>
                  <a:srgbClr val="AE0206"/>
                </a:solidFill>
                <a:effectLst/>
              </a:rPr>
              <a:t/>
            </a:r>
            <a:br>
              <a:rPr lang="ru-RU" b="1" dirty="0">
                <a:solidFill>
                  <a:srgbClr val="AE0206"/>
                </a:solidFill>
                <a:effectLst/>
              </a:rPr>
            </a:br>
            <a:endParaRPr lang="ru-RU" dirty="0"/>
          </a:p>
        </p:txBody>
      </p:sp>
      <p:pic>
        <p:nvPicPr>
          <p:cNvPr id="2050" name="Picture 2" descr="F:\РМО по ИЗО\Поделки Самсоновой\лепеш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71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AE0206"/>
                </a:solidFill>
                <a:effectLst/>
              </a:rPr>
              <a:t>3. Складываем лепешку пополам и слепляем посередине края. </a:t>
            </a:r>
            <a:endParaRPr lang="ru-RU" dirty="0"/>
          </a:p>
        </p:txBody>
      </p:sp>
      <p:pic>
        <p:nvPicPr>
          <p:cNvPr id="3074" name="Picture 2" descr="F:\РМО по ИЗО\Поделки Самсоновой\соединение пополам лепешки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10383" r="8158" b="9196"/>
          <a:stretch/>
        </p:blipFill>
        <p:spPr bwMode="auto">
          <a:xfrm>
            <a:off x="1080268" y="1772817"/>
            <a:ext cx="7092132" cy="46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666</TotalTime>
  <Words>512</Words>
  <Application>Microsoft Office PowerPoint</Application>
  <PresentationFormat>Экран (4:3)</PresentationFormat>
  <Paragraphs>39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Трек</vt:lpstr>
      <vt:lpstr>Учитель МБОУ Зазерской СОШ                           Самсонова Надежда Алексеевна - 2024 год - </vt:lpstr>
      <vt:lpstr>Цель: поделиться с коллегами  опытом работы в изготовлении игрушек из глины </vt:lpstr>
      <vt:lpstr>Презентация PowerPoint</vt:lpstr>
      <vt:lpstr>Мой Родной край богат красной глиной</vt:lpstr>
      <vt:lpstr>1 способ                                                                            лепки игрушки-свистульки</vt:lpstr>
      <vt:lpstr>2 способ                                                       лепки игрушки-свистульки</vt:lpstr>
      <vt:lpstr>Лепим игрушку-свистульку первым способом 1.   Сначала приготовим глину к работе, т. е. хорошенько её разомнем, разогреем,  чтобы она стала мягкой и пластичной,  сделаем из нее ком, в виде шара.  </vt:lpstr>
      <vt:lpstr>2. Придаем шару форму лепешки.  </vt:lpstr>
      <vt:lpstr>3. Складываем лепешку пополам и слепляем посередине края. </vt:lpstr>
      <vt:lpstr>4. С одной стороны делаем хвостик. </vt:lpstr>
      <vt:lpstr>5. С помощи стеки, палочки делаем мундштук.</vt:lpstr>
      <vt:lpstr>Схема изготовления мундштука</vt:lpstr>
      <vt:lpstr>Презентация PowerPoint</vt:lpstr>
      <vt:lpstr>Презентация PowerPoint</vt:lpstr>
      <vt:lpstr>С другой стороны лепим голову птице</vt:lpstr>
      <vt:lpstr>голову птице украшаем хохолком</vt:lpstr>
      <vt:lpstr>  С двух сторон на туловище делаем отверстия – «лады», С помощью них можно изменять тональность звучания.  Делаем жгутик из глины для устойчивости игрушки.</vt:lpstr>
      <vt:lpstr>украшаем поделку птицы-свистульки орнаментальными элементами с помощью стеки.   </vt:lpstr>
      <vt:lpstr>Презентация PowerPoint</vt:lpstr>
      <vt:lpstr>Глиняные игрушки народных промыслов                   из коллекции Самсоновой Н.А. </vt:lpstr>
      <vt:lpstr> Поделки из глины «Казачья тематика» </vt:lpstr>
      <vt:lpstr>«На страже Отечества»,     «Казачка»</vt:lpstr>
      <vt:lpstr>«Семья донских казаков»</vt:lpstr>
      <vt:lpstr>     «Гостеприимная матушка Россия»</vt:lpstr>
      <vt:lpstr>«Весенние первоцветы»</vt:lpstr>
      <vt:lpstr>«Танк Т-34»</vt:lpstr>
      <vt:lpstr> «Новогодние символы» 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Детские работы Пирог Маргариты и Цыганковой Дарьи</vt:lpstr>
      <vt:lpstr>   «Петушок»                 «Мышка-принцесса»</vt:lpstr>
      <vt:lpstr>«Матрешка – визитная карточка России»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X</cp:lastModifiedBy>
  <cp:revision>54</cp:revision>
  <dcterms:created xsi:type="dcterms:W3CDTF">2013-08-11T08:00:57Z</dcterms:created>
  <dcterms:modified xsi:type="dcterms:W3CDTF">2006-12-31T21:18:59Z</dcterms:modified>
</cp:coreProperties>
</file>