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91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DE360-F4E1-4057-BC1D-7561344C42B5}" type="datetimeFigureOut">
              <a:rPr lang="ru-RU" smtClean="0"/>
              <a:pPr/>
              <a:t>12.06.2014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8BA11-EFD7-4B49-BC11-0C7804F6C4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DE360-F4E1-4057-BC1D-7561344C42B5}" type="datetimeFigureOut">
              <a:rPr lang="ru-RU" smtClean="0"/>
              <a:pPr/>
              <a:t>12.06.2014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8BA11-EFD7-4B49-BC11-0C7804F6C4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DE360-F4E1-4057-BC1D-7561344C42B5}" type="datetimeFigureOut">
              <a:rPr lang="ru-RU" smtClean="0"/>
              <a:pPr/>
              <a:t>12.06.2014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8BA11-EFD7-4B49-BC11-0C7804F6C4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DE360-F4E1-4057-BC1D-7561344C42B5}" type="datetimeFigureOut">
              <a:rPr lang="ru-RU" smtClean="0"/>
              <a:pPr/>
              <a:t>12.06.2014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8BA11-EFD7-4B49-BC11-0C7804F6C4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DE360-F4E1-4057-BC1D-7561344C42B5}" type="datetimeFigureOut">
              <a:rPr lang="ru-RU" smtClean="0"/>
              <a:pPr/>
              <a:t>12.06.2014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8BA11-EFD7-4B49-BC11-0C7804F6C4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DE360-F4E1-4057-BC1D-7561344C42B5}" type="datetimeFigureOut">
              <a:rPr lang="ru-RU" smtClean="0"/>
              <a:pPr/>
              <a:t>12.06.2014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8BA11-EFD7-4B49-BC11-0C7804F6C4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DE360-F4E1-4057-BC1D-7561344C42B5}" type="datetimeFigureOut">
              <a:rPr lang="ru-RU" smtClean="0"/>
              <a:pPr/>
              <a:t>12.06.2014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8BA11-EFD7-4B49-BC11-0C7804F6C4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DE360-F4E1-4057-BC1D-7561344C42B5}" type="datetimeFigureOut">
              <a:rPr lang="ru-RU" smtClean="0"/>
              <a:pPr/>
              <a:t>12.06.2014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8BA11-EFD7-4B49-BC11-0C7804F6C4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DE360-F4E1-4057-BC1D-7561344C42B5}" type="datetimeFigureOut">
              <a:rPr lang="ru-RU" smtClean="0"/>
              <a:pPr/>
              <a:t>12.06.2014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8BA11-EFD7-4B49-BC11-0C7804F6C4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DE360-F4E1-4057-BC1D-7561344C42B5}" type="datetimeFigureOut">
              <a:rPr lang="ru-RU" smtClean="0"/>
              <a:pPr/>
              <a:t>12.06.2014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8BA11-EFD7-4B49-BC11-0C7804F6C4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DE360-F4E1-4057-BC1D-7561344C42B5}" type="datetimeFigureOut">
              <a:rPr lang="ru-RU" smtClean="0"/>
              <a:pPr/>
              <a:t>12.06.2014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8BA11-EFD7-4B49-BC11-0C7804F6C4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DE360-F4E1-4057-BC1D-7561344C42B5}" type="datetimeFigureOut">
              <a:rPr lang="ru-RU" smtClean="0"/>
              <a:pPr/>
              <a:t>12.06.2014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8BA11-EFD7-4B49-BC11-0C7804F6C4F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908720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Комплекс проведенных и запланированных колледжем мероприятий,</a:t>
            </a:r>
            <a:br>
              <a:rPr lang="ru-RU" sz="2000" b="1" dirty="0" smtClean="0"/>
            </a:br>
            <a:r>
              <a:rPr lang="ru-RU" sz="2000" b="1" dirty="0" smtClean="0"/>
              <a:t>в рамках выделенных средств по Государственной программе </a:t>
            </a:r>
            <a:br>
              <a:rPr lang="ru-RU" sz="2000" b="1" dirty="0" smtClean="0"/>
            </a:br>
            <a:r>
              <a:rPr lang="ru-RU" sz="2000" b="1" dirty="0" smtClean="0"/>
              <a:t>Ростовской области «Доступная среда»</a:t>
            </a:r>
            <a:endParaRPr lang="ru-RU" sz="2000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123728" y="1412776"/>
            <a:ext cx="2952328" cy="144016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2970 тыс. руб.</a:t>
            </a:r>
            <a:endParaRPr lang="ru-RU" sz="32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940152" y="1412776"/>
            <a:ext cx="2880320" cy="144016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Ремонт помещений учебного корпуса и общежития: установка пандусов и ремонт мест общего пользования</a:t>
            </a:r>
            <a:endParaRPr lang="ru-RU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940152" y="5517336"/>
            <a:ext cx="2880000" cy="936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Приобретение информационных терминалов (2 ед.)</a:t>
            </a:r>
            <a:endParaRPr lang="ru-RU" dirty="0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5940152" y="3141072"/>
            <a:ext cx="2880000" cy="936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Приобретение презентационного оборудования (8 ед.)</a:t>
            </a:r>
            <a:endParaRPr lang="en-US" dirty="0" smtClean="0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940152" y="4221192"/>
            <a:ext cx="2880000" cy="115212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Приобретение специального оборудования для лиц с ОВЗ:</a:t>
            </a:r>
            <a:r>
              <a:rPr lang="ru-RU" sz="14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/>
              <a:t>  Мобильные лестничные подъемники (2 ед.)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/>
              <a:t>  Светозвуковой информатор</a:t>
            </a:r>
            <a:endParaRPr lang="ru-RU" sz="1400" dirty="0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2123728" y="3141072"/>
            <a:ext cx="2952000" cy="936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240,1 тыс. руб.</a:t>
            </a:r>
            <a:endParaRPr lang="ru-RU" sz="3200" dirty="0"/>
          </a:p>
        </p:txBody>
      </p:sp>
      <p:sp>
        <p:nvSpPr>
          <p:cNvPr id="32" name="Стрелка вправо 31"/>
          <p:cNvSpPr/>
          <p:nvPr/>
        </p:nvSpPr>
        <p:spPr>
          <a:xfrm>
            <a:off x="5220072" y="2060848"/>
            <a:ext cx="576064" cy="2880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2123728" y="4221192"/>
            <a:ext cx="2952000" cy="115212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445,4 тыс. руб.</a:t>
            </a:r>
            <a:endParaRPr lang="ru-RU" sz="3200" dirty="0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2123728" y="5517336"/>
            <a:ext cx="2952000" cy="936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525,4 тыс. руб.</a:t>
            </a:r>
            <a:endParaRPr lang="ru-RU" sz="3200" dirty="0"/>
          </a:p>
        </p:txBody>
      </p:sp>
      <p:sp>
        <p:nvSpPr>
          <p:cNvPr id="52" name="Стрелка вправо 51"/>
          <p:cNvSpPr/>
          <p:nvPr/>
        </p:nvSpPr>
        <p:spPr>
          <a:xfrm>
            <a:off x="5220072" y="3429104"/>
            <a:ext cx="576064" cy="2880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Стрелка вправо 52"/>
          <p:cNvSpPr/>
          <p:nvPr/>
        </p:nvSpPr>
        <p:spPr>
          <a:xfrm>
            <a:off x="5220072" y="4653240"/>
            <a:ext cx="576064" cy="2880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Стрелка вправо 54"/>
          <p:cNvSpPr/>
          <p:nvPr/>
        </p:nvSpPr>
        <p:spPr>
          <a:xfrm>
            <a:off x="5220072" y="5805368"/>
            <a:ext cx="576064" cy="2880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Выноска со стрелкой вправо 55"/>
          <p:cNvSpPr/>
          <p:nvPr/>
        </p:nvSpPr>
        <p:spPr>
          <a:xfrm>
            <a:off x="179512" y="1340768"/>
            <a:ext cx="1872208" cy="5112568"/>
          </a:xfrm>
          <a:prstGeom prst="rightArrowCallout">
            <a:avLst>
              <a:gd name="adj1" fmla="val 25000"/>
              <a:gd name="adj2" fmla="val 136539"/>
              <a:gd name="adj3" fmla="val 25000"/>
              <a:gd name="adj4" fmla="val 6497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БЮДЖЕТНОЕ ФИНАНСИРОВАНИЕ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051720" y="1268760"/>
            <a:ext cx="3024336" cy="93610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3422,1 тыс. руб. </a:t>
            </a:r>
            <a:endParaRPr lang="ru-RU" sz="32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940152" y="1268760"/>
            <a:ext cx="2880320" cy="93610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Приобретение компьютеров (моноблоков) – 86 ед.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940152" y="4725144"/>
            <a:ext cx="2880000" cy="936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Приобретение планшетных компьютеров (2 ед.)</a:t>
            </a:r>
            <a:endParaRPr lang="ru-RU" sz="20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940152" y="2348880"/>
            <a:ext cx="2880000" cy="936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Приобретение сетевого оборудования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940152" y="3429000"/>
            <a:ext cx="2880000" cy="115212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Приобретение компьютерного периферийного оборудования: 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/>
              <a:t>  Многофункциональные </a:t>
            </a:r>
            <a:r>
              <a:rPr lang="ru-RU" sz="1400" dirty="0" err="1" smtClean="0"/>
              <a:t>уст-ва</a:t>
            </a:r>
            <a:endParaRPr lang="ru-RU" sz="1400" dirty="0" smtClean="0"/>
          </a:p>
          <a:p>
            <a:pPr>
              <a:buFont typeface="Arial" pitchFamily="34" charset="0"/>
              <a:buChar char="•"/>
            </a:pPr>
            <a:r>
              <a:rPr lang="ru-RU" sz="1400" dirty="0" smtClean="0"/>
              <a:t>  </a:t>
            </a:r>
            <a:r>
              <a:rPr lang="ru-RU" sz="1400" dirty="0" err="1" smtClean="0"/>
              <a:t>Веб-камеры</a:t>
            </a:r>
            <a:endParaRPr lang="ru-RU" sz="14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123728" y="2348880"/>
            <a:ext cx="2952000" cy="936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273,4 тыс. руб.</a:t>
            </a:r>
            <a:endParaRPr lang="ru-RU" sz="3200" dirty="0"/>
          </a:p>
        </p:txBody>
      </p:sp>
      <p:sp>
        <p:nvSpPr>
          <p:cNvPr id="8" name="Стрелка вправо 7"/>
          <p:cNvSpPr/>
          <p:nvPr/>
        </p:nvSpPr>
        <p:spPr>
          <a:xfrm>
            <a:off x="5220072" y="1628800"/>
            <a:ext cx="576064" cy="2880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123728" y="3429000"/>
            <a:ext cx="2952000" cy="115212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67,1 тыс. руб.</a:t>
            </a:r>
            <a:endParaRPr lang="ru-RU" sz="32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123728" y="4725144"/>
            <a:ext cx="2952000" cy="936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37,7 тыс. руб.</a:t>
            </a:r>
            <a:endParaRPr lang="ru-RU" sz="3200" dirty="0"/>
          </a:p>
        </p:txBody>
      </p:sp>
      <p:sp>
        <p:nvSpPr>
          <p:cNvPr id="11" name="Стрелка вправо 10"/>
          <p:cNvSpPr/>
          <p:nvPr/>
        </p:nvSpPr>
        <p:spPr>
          <a:xfrm>
            <a:off x="5220072" y="2636912"/>
            <a:ext cx="576064" cy="2880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5220072" y="3861048"/>
            <a:ext cx="576064" cy="2880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5220072" y="5013176"/>
            <a:ext cx="576064" cy="2880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Выноска со стрелкой вправо 13"/>
          <p:cNvSpPr/>
          <p:nvPr/>
        </p:nvSpPr>
        <p:spPr>
          <a:xfrm>
            <a:off x="107504" y="1268760"/>
            <a:ext cx="1944216" cy="5445224"/>
          </a:xfrm>
          <a:prstGeom prst="rightArrowCallout">
            <a:avLst>
              <a:gd name="adj1" fmla="val 25000"/>
              <a:gd name="adj2" fmla="val 140037"/>
              <a:gd name="adj3" fmla="val 25000"/>
              <a:gd name="adj4" fmla="val 6497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БЮДЖЕТНОЕ ФИНАНСИРОВАНИЕ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5" name="Заголовок 3"/>
          <p:cNvSpPr txBox="1">
            <a:spLocks/>
          </p:cNvSpPr>
          <p:nvPr/>
        </p:nvSpPr>
        <p:spPr>
          <a:xfrm>
            <a:off x="0" y="188640"/>
            <a:ext cx="9144000" cy="90872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Комплекс проведенных и запланированных колледжем мероприятий,</a:t>
            </a:r>
            <a:br>
              <a:rPr kumimoji="0" lang="ru-RU" sz="20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0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 рамках выделенных средств по Государственной программе </a:t>
            </a:r>
            <a:br>
              <a:rPr kumimoji="0" lang="ru-RU" sz="20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0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Ростовской области «Доступная среда»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940152" y="5777984"/>
            <a:ext cx="2880000" cy="936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Приобретение серверного оборудования</a:t>
            </a:r>
            <a:endParaRPr lang="ru-RU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979712" y="5777984"/>
            <a:ext cx="3096016" cy="936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2368,5 тыс. руб.</a:t>
            </a:r>
            <a:endParaRPr lang="ru-RU" sz="3200" dirty="0"/>
          </a:p>
        </p:txBody>
      </p:sp>
      <p:sp>
        <p:nvSpPr>
          <p:cNvPr id="18" name="Стрелка вправо 17"/>
          <p:cNvSpPr/>
          <p:nvPr/>
        </p:nvSpPr>
        <p:spPr>
          <a:xfrm>
            <a:off x="5220072" y="6066016"/>
            <a:ext cx="576064" cy="2880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908720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Комплекс проведенных и запланированных колледжем мероприятий,</a:t>
            </a:r>
            <a:br>
              <a:rPr lang="ru-RU" sz="2000" b="1" dirty="0" smtClean="0"/>
            </a:br>
            <a:r>
              <a:rPr lang="ru-RU" sz="2000" b="1" dirty="0" smtClean="0"/>
              <a:t>в рамках выделенных средств по Государственной программе </a:t>
            </a:r>
            <a:br>
              <a:rPr lang="ru-RU" sz="2000" b="1" dirty="0" smtClean="0"/>
            </a:br>
            <a:r>
              <a:rPr lang="ru-RU" sz="2000" b="1" dirty="0" smtClean="0"/>
              <a:t>Ростовской области «Доступная среда»</a:t>
            </a:r>
            <a:endParaRPr lang="ru-RU" sz="2000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123728" y="1412776"/>
            <a:ext cx="2952328" cy="144016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95 тыс. руб.</a:t>
            </a:r>
            <a:endParaRPr lang="ru-RU" sz="32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940152" y="1412776"/>
            <a:ext cx="2880320" cy="144016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Разработка проектно-сметной </a:t>
            </a:r>
            <a:r>
              <a:rPr lang="ru-RU" dirty="0" smtClean="0"/>
              <a:t>документации ремонтные работы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(включая проверку достоверности)</a:t>
            </a:r>
            <a:endParaRPr lang="ru-RU" dirty="0"/>
          </a:p>
        </p:txBody>
      </p:sp>
      <p:sp>
        <p:nvSpPr>
          <p:cNvPr id="32" name="Стрелка вправо 31"/>
          <p:cNvSpPr/>
          <p:nvPr/>
        </p:nvSpPr>
        <p:spPr>
          <a:xfrm>
            <a:off x="5220072" y="1988840"/>
            <a:ext cx="576064" cy="2880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Выноска со стрелкой вправо 55"/>
          <p:cNvSpPr/>
          <p:nvPr/>
        </p:nvSpPr>
        <p:spPr>
          <a:xfrm>
            <a:off x="107504" y="1340768"/>
            <a:ext cx="1872208" cy="5112568"/>
          </a:xfrm>
          <a:prstGeom prst="rightArrowCallout">
            <a:avLst>
              <a:gd name="adj1" fmla="val 25000"/>
              <a:gd name="adj2" fmla="val 124592"/>
              <a:gd name="adj3" fmla="val 25000"/>
              <a:gd name="adj4" fmla="val 6497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СОБСТВЕННЫЕ СРЕДСТВА КОЛЛЕДЖА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123728" y="3140968"/>
            <a:ext cx="2952328" cy="144016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105 тыс. руб.</a:t>
            </a:r>
            <a:endParaRPr lang="ru-RU" sz="3200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940152" y="3140968"/>
            <a:ext cx="2880320" cy="144016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Приобретение специализированной мебели для </a:t>
            </a:r>
            <a:br>
              <a:rPr lang="ru-RU" dirty="0" smtClean="0"/>
            </a:br>
            <a:r>
              <a:rPr lang="ru-RU" dirty="0" smtClean="0"/>
              <a:t>лиц с ОВЗ (7 ед.)</a:t>
            </a:r>
            <a:endParaRPr lang="ru-RU" dirty="0"/>
          </a:p>
        </p:txBody>
      </p:sp>
      <p:sp>
        <p:nvSpPr>
          <p:cNvPr id="18" name="Стрелка вправо 17"/>
          <p:cNvSpPr/>
          <p:nvPr/>
        </p:nvSpPr>
        <p:spPr>
          <a:xfrm>
            <a:off x="5220072" y="3717032"/>
            <a:ext cx="576064" cy="2880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123728" y="4869160"/>
            <a:ext cx="2952328" cy="18002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100 тыс. руб.</a:t>
            </a:r>
            <a:endParaRPr lang="ru-RU" sz="3200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940152" y="4869160"/>
            <a:ext cx="2880320" cy="18002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Приобретение серверного оборудования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i="1" dirty="0" smtClean="0"/>
              <a:t>(эти средства могут быть перенаправлены на приобретение дополнительных единиц спец. мебели)</a:t>
            </a:r>
            <a:endParaRPr lang="ru-RU" sz="1600" i="1" dirty="0"/>
          </a:p>
        </p:txBody>
      </p:sp>
      <p:sp>
        <p:nvSpPr>
          <p:cNvPr id="21" name="Стрелка вправо 20"/>
          <p:cNvSpPr/>
          <p:nvPr/>
        </p:nvSpPr>
        <p:spPr>
          <a:xfrm>
            <a:off x="5220072" y="5661248"/>
            <a:ext cx="576064" cy="2880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179</Words>
  <Application>Microsoft Office PowerPoint</Application>
  <PresentationFormat>Экран (4:3)</PresentationFormat>
  <Paragraphs>34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Комплекс проведенных и запланированных колледжем мероприятий, в рамках выделенных средств по Государственной программе  Ростовской области «Доступная среда»</vt:lpstr>
      <vt:lpstr>Слайд 2</vt:lpstr>
      <vt:lpstr>Комплекс проведенных и запланированных колледжем мероприятий, в рамках выделенных средств по Государственной программе  Ростовской области «Доступная среда»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Комплекс проведенных и запланированных колледжем мероприятий, в рамках выделенных средств по Федеральной программе «Доступная среда»</dc:title>
  <dc:creator>Зиновьев Анатолий</dc:creator>
  <cp:lastModifiedBy>A205-01</cp:lastModifiedBy>
  <cp:revision>17</cp:revision>
  <dcterms:created xsi:type="dcterms:W3CDTF">2014-06-09T10:03:53Z</dcterms:created>
  <dcterms:modified xsi:type="dcterms:W3CDTF">2014-06-12T08:28:14Z</dcterms:modified>
</cp:coreProperties>
</file>