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1" r:id="rId3"/>
    <p:sldId id="282" r:id="rId4"/>
    <p:sldId id="273" r:id="rId5"/>
    <p:sldId id="283" r:id="rId6"/>
    <p:sldId id="291" r:id="rId7"/>
    <p:sldId id="285" r:id="rId8"/>
    <p:sldId id="268" r:id="rId9"/>
    <p:sldId id="269" r:id="rId10"/>
    <p:sldId id="258" r:id="rId11"/>
    <p:sldId id="286" r:id="rId12"/>
    <p:sldId id="287" r:id="rId13"/>
    <p:sldId id="259" r:id="rId14"/>
    <p:sldId id="28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99F"/>
    <a:srgbClr val="EFEEB0"/>
    <a:srgbClr val="800000"/>
    <a:srgbClr val="C3E22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9228" autoAdjust="0"/>
  </p:normalViewPr>
  <p:slideViewPr>
    <p:cSldViewPr>
      <p:cViewPr>
        <p:scale>
          <a:sx n="60" d="100"/>
          <a:sy n="60" d="100"/>
        </p:scale>
        <p:origin x="-619" y="-2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30" name="Picture 2" descr="http://urok.shkola.of.by/minskaya-ablasnaya-bibliyateka-imya-a-s-pushkina-v2/2207_html_7ac6a51f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2055" y="-28453"/>
            <a:ext cx="2382580" cy="237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Е.В.Щербакова </a:t>
            </a:r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с двумя скругленными противолежащими углами 14"/>
          <p:cNvSpPr/>
          <p:nvPr userDrawn="1"/>
        </p:nvSpPr>
        <p:spPr>
          <a:xfrm>
            <a:off x="467544" y="260648"/>
            <a:ext cx="8294750" cy="5904656"/>
          </a:xfrm>
          <a:prstGeom prst="round2DiagRect">
            <a:avLst/>
          </a:prstGeom>
          <a:gradFill flip="none" rotWithShape="1">
            <a:gsLst>
              <a:gs pos="0">
                <a:srgbClr val="C3E22A">
                  <a:tint val="66000"/>
                  <a:satMod val="160000"/>
                </a:srgbClr>
              </a:gs>
              <a:gs pos="50000">
                <a:srgbClr val="C3E22A">
                  <a:tint val="44500"/>
                  <a:satMod val="160000"/>
                </a:srgbClr>
              </a:gs>
              <a:gs pos="100000">
                <a:srgbClr val="C3E22A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с двумя скругленными противолежащими углами 16"/>
          <p:cNvSpPr/>
          <p:nvPr userDrawn="1"/>
        </p:nvSpPr>
        <p:spPr>
          <a:xfrm>
            <a:off x="467544" y="388841"/>
            <a:ext cx="8294750" cy="6169713"/>
          </a:xfrm>
          <a:prstGeom prst="round2DiagRect">
            <a:avLst/>
          </a:prstGeom>
          <a:noFill/>
          <a:ln w="76200">
            <a:solidFill>
              <a:srgbClr val="00B050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2" descr="http://centrtvorchosti.ucoz.ua/_si/0/96488433.jpg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4521" y="4437112"/>
            <a:ext cx="3096344" cy="268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ia.edu.ru/common/upload/docs_new/N_305_ot_24.05.2016.pdf" TargetMode="External"/><Relationship Id="rId7" Type="http://schemas.openxmlformats.org/officeDocument/2006/relationships/hyperlink" Target="http://85.142.162.115/sites/default/files/document/2018/raspisanie_gve_2018.pdf" TargetMode="External"/><Relationship Id="rId2" Type="http://schemas.openxmlformats.org/officeDocument/2006/relationships/hyperlink" Target="http://www.fipi.ru/sites/default/files/document/normativ/prikaz_n_1394_ot_25.12.2013_g_poryadok_provedeniya_gia-9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ipi.ru/sites/default/files/document/2018/raspisanie_oge_2018.pdf" TargetMode="External"/><Relationship Id="rId5" Type="http://schemas.openxmlformats.org/officeDocument/2006/relationships/hyperlink" Target="http://gia.edu.ru/common/upload/docs_new/02-146.pdf" TargetMode="External"/><Relationship Id="rId4" Type="http://schemas.openxmlformats.org/officeDocument/2006/relationships/hyperlink" Target="http://www.fipi.ru/sites/default/files/document/normativ/prikaz_no_10_ot_16.01.2015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03648" y="2428868"/>
            <a:ext cx="7154538" cy="1470025"/>
          </a:xfrm>
        </p:spPr>
        <p:txBody>
          <a:bodyPr>
            <a:noAutofit/>
          </a:bodyPr>
          <a:lstStyle/>
          <a:p>
            <a:pPr lvl="0" algn="ctr"/>
            <a:r>
              <a:rPr lang="ru-RU" sz="4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Итоговое  собеседование </a:t>
            </a:r>
            <a:r>
              <a:rPr lang="ru-RU" sz="4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4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 </a:t>
            </a:r>
            <a:r>
              <a:rPr lang="ru-RU" sz="4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русскому </a:t>
            </a:r>
            <a:r>
              <a:rPr lang="ru-RU" sz="4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языку в 9 классе</a:t>
            </a:r>
            <a:endParaRPr lang="ru-RU" sz="44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771800" y="4293096"/>
            <a:ext cx="5576664" cy="709820"/>
          </a:xfrm>
        </p:spPr>
        <p:txBody>
          <a:bodyPr>
            <a:normAutofit/>
          </a:bodyPr>
          <a:lstStyle/>
          <a:p>
            <a:r>
              <a:rPr lang="ru-RU" sz="2800" b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13, 16 апреля 2018 года</a:t>
            </a:r>
            <a:endParaRPr lang="ru-RU" sz="2800" b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535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Устная часть по русскому языку </a:t>
            </a:r>
            <a:r>
              <a:rPr lang="ru-RU" sz="3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состоит </a:t>
            </a:r>
            <a:r>
              <a:rPr lang="ru-RU" sz="3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из </a:t>
            </a:r>
            <a:r>
              <a:rPr lang="ru-RU" sz="3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 заданий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229600" cy="5184576"/>
          </a:xfrm>
        </p:spPr>
        <p:txBody>
          <a:bodyPr>
            <a:normAutofit/>
          </a:bodyPr>
          <a:lstStyle/>
          <a:p>
            <a:pPr algn="just"/>
            <a:r>
              <a:rPr lang="ru-RU" u="sng" dirty="0" smtClean="0">
                <a:latin typeface="Calibri" pitchFamily="34" charset="0"/>
                <a:cs typeface="Calibri" pitchFamily="34" charset="0"/>
              </a:rPr>
              <a:t>Задание </a:t>
            </a:r>
            <a:r>
              <a:rPr lang="ru-RU" u="sng" dirty="0">
                <a:latin typeface="Calibri" pitchFamily="34" charset="0"/>
                <a:cs typeface="Calibri" pitchFamily="34" charset="0"/>
              </a:rPr>
              <a:t>1</a:t>
            </a:r>
            <a:r>
              <a:rPr lang="ru-RU" dirty="0">
                <a:latin typeface="Calibri" pitchFamily="34" charset="0"/>
                <a:cs typeface="Calibri" pitchFamily="34" charset="0"/>
              </a:rPr>
              <a:t> – чтение небольшого текста вслух. Тексты для чтения будут содержать информацию о выдающихся людях прошлого и современности. Время на подготовку – 2 минуты.</a:t>
            </a:r>
          </a:p>
          <a:p>
            <a:pPr algn="just"/>
            <a:r>
              <a:rPr lang="ru-RU" u="sng" dirty="0">
                <a:latin typeface="Calibri" pitchFamily="34" charset="0"/>
                <a:cs typeface="Calibri" pitchFamily="34" charset="0"/>
              </a:rPr>
              <a:t>Задание 2</a:t>
            </a:r>
            <a:r>
              <a:rPr lang="ru-RU" dirty="0">
                <a:latin typeface="Calibri" pitchFamily="34" charset="0"/>
                <a:cs typeface="Calibri" pitchFamily="34" charset="0"/>
              </a:rPr>
              <a:t> - пересказ текста с привлечением дополнительной информации (с включением цитаты).</a:t>
            </a:r>
          </a:p>
          <a:p>
            <a:pPr algn="just"/>
            <a:r>
              <a:rPr lang="ru-RU" dirty="0">
                <a:latin typeface="Calibri" pitchFamily="34" charset="0"/>
                <a:cs typeface="Calibri" pitchFamily="34" charset="0"/>
              </a:rPr>
              <a:t>Выполняя </a:t>
            </a:r>
            <a:r>
              <a:rPr lang="ru-RU" u="sng" dirty="0">
                <a:latin typeface="Calibri" pitchFamily="34" charset="0"/>
                <a:cs typeface="Calibri" pitchFamily="34" charset="0"/>
              </a:rPr>
              <a:t>задание 3</a:t>
            </a:r>
            <a:r>
              <a:rPr lang="ru-RU" dirty="0">
                <a:latin typeface="Calibri" pitchFamily="34" charset="0"/>
                <a:cs typeface="Calibri" pitchFamily="34" charset="0"/>
              </a:rPr>
              <a:t>, необходимо построить связное монологическое высказывание по одной из выбранных тем с опорой на план. Время на подготовку – 1 минута.</a:t>
            </a:r>
          </a:p>
          <a:p>
            <a:pPr lvl="5" algn="just"/>
            <a:r>
              <a:rPr lang="ru-RU" sz="24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Задание 4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- диалог с экзаменатором-собеседником. Время на подготовку - без подготовки. Экзаменатор предложит ответить на три вопроса.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067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Задание 3. Монологическое высказывание</a:t>
            </a:r>
            <a:endParaRPr lang="ru-RU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8280920" cy="52772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Выберите одну из предложенных тем беседы. </a:t>
            </a:r>
          </a:p>
          <a:p>
            <a:r>
              <a:rPr lang="ru-RU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Тема 1. Праздник.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(на основе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описания</a:t>
            </a:r>
          </a:p>
          <a:p>
            <a:pPr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фотографии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Тема 2. </a:t>
            </a:r>
            <a:r>
              <a:rPr lang="ru-RU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Поход (экскурсия), который </a:t>
            </a:r>
            <a:endParaRPr lang="ru-RU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запомнился </a:t>
            </a:r>
            <a:r>
              <a:rPr lang="ru-RU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мне больше всего.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(повествование на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основе жизненного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опыта)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Тема 3.  Всегда ли нужно следовать моде? </a:t>
            </a:r>
            <a:r>
              <a:rPr lang="ru-RU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				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рассуждение по поставленному вопросу) </a:t>
            </a: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                      На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подготовку даётся 1 минута. </a:t>
            </a: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                  Высказывание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должно занимать не более3 минут.</a:t>
            </a:r>
          </a:p>
          <a:p>
            <a:endParaRPr lang="ru-RU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3250" name="Picture 2" descr="http://www.chuguev.by/img/s6/v141/p212887305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556792"/>
            <a:ext cx="2663924" cy="1777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8328"/>
                <a:gridCol w="6595672"/>
              </a:tblGrid>
              <a:tr h="232630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Тема 1. Праздник. </a:t>
                      </a:r>
                      <a:endParaRPr lang="ru-RU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1) Какие  праздники  Вам  нравятся  больше  и  почему (домашние, школьные, праздники в кругу друзей)? 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2) Когда можно сказать, что праздник удался? 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3) Вы больше любите праздник или подготовку к нему и почему?</a:t>
                      </a:r>
                    </a:p>
                    <a:p>
                      <a:endParaRPr lang="ru-RU" sz="20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24538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Тема 2.  Поход (экскурсия), который запомнился мне больше всего.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1) Чем, по Вашему мнению, полезны походы (экскурсии)? 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2) Что бы Вы порекомендовали Вашим сверстникам, которые собираются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впервые отправиться в поход (на экскурсию)? 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3) Что, по Вашему мнению, самое важное в походе (на экскурсии)? 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20778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Тема 3.  Всегда ли нужно следовать моде? </a:t>
                      </a:r>
                      <a:endParaRPr lang="ru-RU" dirty="0" smtClean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1) Что означает, по Вашему мнению, слово«модный»? 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2) Вы слушаете чужие советы? Чьи советы для Вас особенно важны? 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3) Приведите пример отрицательного влияния моды.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5" name="Picture 2" descr="http://www.chuguev.by/img/s6/v141/p212887305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2357454" cy="1572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404664"/>
            <a:ext cx="8147248" cy="61926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000" dirty="0" smtClean="0">
                <a:latin typeface="Calibri" pitchFamily="34" charset="0"/>
                <a:cs typeface="Calibri" pitchFamily="34" charset="0"/>
              </a:rPr>
              <a:t>	Общее </a:t>
            </a:r>
            <a:r>
              <a:rPr lang="ru-RU" sz="3000" dirty="0">
                <a:latin typeface="Calibri" pitchFamily="34" charset="0"/>
                <a:cs typeface="Calibri" pitchFamily="34" charset="0"/>
              </a:rPr>
              <a:t>время ответа одного экзаменуемого (включая время на подготовку) – 15 минут.</a:t>
            </a:r>
          </a:p>
          <a:p>
            <a:pPr marL="0" indent="0">
              <a:buNone/>
            </a:pPr>
            <a:r>
              <a:rPr lang="ru-RU" sz="3000" dirty="0" smtClean="0">
                <a:latin typeface="Calibri" pitchFamily="34" charset="0"/>
                <a:cs typeface="Calibri" pitchFamily="34" charset="0"/>
              </a:rPr>
              <a:t>	Каждое </a:t>
            </a:r>
            <a:r>
              <a:rPr lang="ru-RU" sz="3000" dirty="0">
                <a:latin typeface="Calibri" pitchFamily="34" charset="0"/>
                <a:cs typeface="Calibri" pitchFamily="34" charset="0"/>
              </a:rPr>
              <a:t>последующее задание выдаётся после окончания выполнения предыдущего задания. В процессе проведения собеседования будет вестись </a:t>
            </a:r>
            <a:r>
              <a:rPr lang="ru-RU" sz="3000" b="1" dirty="0">
                <a:latin typeface="Calibri" pitchFamily="34" charset="0"/>
                <a:cs typeface="Calibri" pitchFamily="34" charset="0"/>
              </a:rPr>
              <a:t>аудиозапись</a:t>
            </a:r>
            <a:r>
              <a:rPr lang="ru-RU" sz="30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ru-RU" sz="3000" dirty="0" smtClean="0">
                <a:latin typeface="Calibri" pitchFamily="34" charset="0"/>
                <a:cs typeface="Calibri" pitchFamily="34" charset="0"/>
              </a:rPr>
              <a:t>	Оцениваться </a:t>
            </a:r>
            <a:r>
              <a:rPr lang="ru-RU" sz="3000" dirty="0">
                <a:latin typeface="Calibri" pitchFamily="34" charset="0"/>
                <a:cs typeface="Calibri" pitchFamily="34" charset="0"/>
              </a:rPr>
              <a:t>оно будет </a:t>
            </a:r>
            <a:r>
              <a:rPr lang="ru-RU" sz="3000" b="1" dirty="0">
                <a:latin typeface="Calibri" pitchFamily="34" charset="0"/>
                <a:cs typeface="Calibri" pitchFamily="34" charset="0"/>
              </a:rPr>
              <a:t>по системе «зачет»/«незачет»</a:t>
            </a:r>
            <a:r>
              <a:rPr lang="ru-RU" sz="3000" dirty="0">
                <a:latin typeface="Calibri" pitchFamily="34" charset="0"/>
                <a:cs typeface="Calibri" pitchFamily="34" charset="0"/>
              </a:rPr>
              <a:t>. </a:t>
            </a:r>
            <a:endParaRPr lang="ru-RU" sz="3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ru-RU" sz="3000" b="1" dirty="0">
                <a:latin typeface="Calibri" pitchFamily="34" charset="0"/>
                <a:cs typeface="Calibri" pitchFamily="34" charset="0"/>
              </a:rPr>
              <a:t>Общее количество баллов за всю работу – 19 баллов.</a:t>
            </a:r>
            <a:endParaRPr lang="ru-RU" sz="30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ru-RU" sz="3000" dirty="0" smtClean="0">
                <a:latin typeface="Calibri" pitchFamily="34" charset="0"/>
                <a:cs typeface="Calibri" pitchFamily="34" charset="0"/>
              </a:rPr>
              <a:t>	   Экзаменуемый </a:t>
            </a:r>
            <a:r>
              <a:rPr lang="ru-RU" sz="3000" dirty="0">
                <a:latin typeface="Calibri" pitchFamily="34" charset="0"/>
                <a:cs typeface="Calibri" pitchFamily="34" charset="0"/>
              </a:rPr>
              <a:t>получает зачет в случае, </a:t>
            </a:r>
            <a:endParaRPr lang="ru-RU" sz="3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ru-RU" sz="3000" dirty="0" smtClean="0">
                <a:latin typeface="Calibri" pitchFamily="34" charset="0"/>
                <a:cs typeface="Calibri" pitchFamily="34" charset="0"/>
              </a:rPr>
              <a:t>	 </a:t>
            </a:r>
            <a:r>
              <a:rPr lang="ru-RU" sz="30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ru-RU" sz="3000" dirty="0" smtClean="0">
                <a:latin typeface="Calibri" pitchFamily="34" charset="0"/>
                <a:cs typeface="Calibri" pitchFamily="34" charset="0"/>
              </a:rPr>
              <a:t>если за </a:t>
            </a:r>
            <a:r>
              <a:rPr lang="ru-RU" sz="3000" dirty="0">
                <a:latin typeface="Calibri" pitchFamily="34" charset="0"/>
                <a:cs typeface="Calibri" pitchFamily="34" charset="0"/>
              </a:rPr>
              <a:t>выполнение работы он набрал </a:t>
            </a:r>
            <a:endParaRPr lang="ru-RU" sz="3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ru-RU" sz="30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ru-RU" sz="30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ru-RU" sz="3000" dirty="0" smtClean="0">
                <a:latin typeface="Calibri" pitchFamily="34" charset="0"/>
                <a:cs typeface="Calibri" pitchFamily="34" charset="0"/>
              </a:rPr>
              <a:t>10</a:t>
            </a:r>
            <a:r>
              <a:rPr lang="ru-RU" sz="3000" b="1" dirty="0">
                <a:latin typeface="Calibri" pitchFamily="34" charset="0"/>
                <a:cs typeface="Calibri" pitchFamily="34" charset="0"/>
              </a:rPr>
              <a:t> и более баллов</a:t>
            </a:r>
            <a:r>
              <a:rPr lang="ru-RU" sz="30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sz="30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788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908720"/>
          <a:ext cx="8748464" cy="5936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005"/>
                <a:gridCol w="6676459"/>
              </a:tblGrid>
              <a:tr h="53807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Категория работника ИС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Действия  специалиста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811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Эксперт </a:t>
                      </a:r>
                    </a:p>
                    <a:p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 упаковывает протоколы для оценивания ответов участников ИС в доставочный пакет, передает</a:t>
                      </a:r>
                      <a:r>
                        <a:rPr lang="ru-RU" sz="2000" baseline="0" dirty="0" smtClean="0">
                          <a:latin typeface="Calibri" pitchFamily="34" charset="0"/>
                          <a:cs typeface="Calibri" pitchFamily="34" charset="0"/>
                        </a:rPr>
                        <a:t> экзаменатору – собеседнику.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9574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Экзаменатор</a:t>
                      </a:r>
                      <a:r>
                        <a:rPr lang="ru-RU" sz="2000" baseline="0" dirty="0" smtClean="0">
                          <a:latin typeface="Calibri" pitchFamily="34" charset="0"/>
                          <a:cs typeface="Calibri" pitchFamily="34" charset="0"/>
                        </a:rPr>
                        <a:t> – собеседник</a:t>
                      </a:r>
                      <a:endParaRPr lang="ru-RU" sz="20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Собирает все материалы, использовавшиеся для</a:t>
                      </a:r>
                      <a:r>
                        <a:rPr lang="ru-RU" sz="2000" baseline="0" dirty="0" smtClean="0">
                          <a:latin typeface="Calibri" pitchFamily="34" charset="0"/>
                          <a:cs typeface="Calibri" pitchFamily="34" charset="0"/>
                        </a:rPr>
                        <a:t> проведения ИС (включая протоколы) и передает ответственному организатору ОО.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5623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Технический специалист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Сохраняет на </a:t>
                      </a:r>
                      <a:r>
                        <a:rPr lang="ru-RU" sz="2000" dirty="0" err="1" smtClean="0">
                          <a:latin typeface="Calibri" pitchFamily="34" charset="0"/>
                          <a:cs typeface="Calibri" pitchFamily="34" charset="0"/>
                        </a:rPr>
                        <a:t>флеш</a:t>
                      </a:r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 - накопитель</a:t>
                      </a:r>
                      <a:r>
                        <a:rPr lang="ru-RU" sz="2000" baseline="0" dirty="0" smtClean="0">
                          <a:latin typeface="Calibri" pitchFamily="34" charset="0"/>
                          <a:cs typeface="Calibri" pitchFamily="34" charset="0"/>
                        </a:rPr>
                        <a:t> аудиозапись и передает ответственному организатор ОО.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000" baseline="0" dirty="0" smtClean="0">
                          <a:latin typeface="Calibri" pitchFamily="34" charset="0"/>
                          <a:cs typeface="Calibri" pitchFamily="34" charset="0"/>
                        </a:rPr>
                        <a:t>Обеспечивает перенос результатов ИС из протоколов в специализированною форму при помощи ПО.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9131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Ответственный организатор</a:t>
                      </a:r>
                    </a:p>
                    <a:p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 обеспечивает сбор всех материалов ИС и передает их в РЦОИ (на электронных и бумажных носителях).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4139952" y="188640"/>
            <a:ext cx="4679950" cy="652463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Завершение ИС</a:t>
            </a:r>
            <a:endParaRPr kumimoji="0" lang="ru-RU" sz="3600" b="0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467600" cy="58092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Нормативно-правовые </a:t>
            </a:r>
            <a:r>
              <a:rPr lang="ru-RU" b="1" dirty="0" smtClean="0">
                <a:solidFill>
                  <a:schemeClr val="tx1"/>
                </a:solidFill>
              </a:rPr>
              <a:t>документы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91264" cy="580526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Приказ </a:t>
            </a:r>
            <a:r>
              <a:rPr lang="ru-RU" dirty="0" err="1" smtClean="0"/>
              <a:t>Минобрнауки</a:t>
            </a:r>
            <a:r>
              <a:rPr lang="ru-RU" dirty="0" smtClean="0"/>
              <a:t> России № 1394 от 25.12.2013 «Об утверждении Порядка проведения государственной итоговой аттестации по образовательным программам основного общего образования» - </a:t>
            </a:r>
            <a:r>
              <a:rPr lang="ru-RU" dirty="0" smtClean="0">
                <a:hlinkClick r:id="rId2"/>
              </a:rPr>
              <a:t>СКАЧАТЬ</a:t>
            </a:r>
            <a:endParaRPr lang="ru-RU" dirty="0" smtClean="0"/>
          </a:p>
          <a:p>
            <a:r>
              <a:rPr lang="ru-RU" dirty="0" smtClean="0"/>
              <a:t>Приказ </a:t>
            </a:r>
            <a:r>
              <a:rPr lang="ru-RU" dirty="0" err="1" smtClean="0"/>
              <a:t>Минобрнауки</a:t>
            </a:r>
            <a:r>
              <a:rPr lang="ru-RU" dirty="0" smtClean="0"/>
              <a:t> России от 24 марта 2016 г. №305 «О внесении изменений в Порядок проведения государственной итоговой аттестации по образовательным программам основного общего образования, утвержденный приказом Министерства образования и науки Российской Федерации от 25 декабря 2013 г. №1394» - </a:t>
            </a:r>
            <a:r>
              <a:rPr lang="ru-RU" dirty="0" smtClean="0">
                <a:hlinkClick r:id="rId3"/>
              </a:rPr>
              <a:t>СКАЧАТЬ</a:t>
            </a:r>
            <a:endParaRPr lang="ru-RU" dirty="0" smtClean="0"/>
          </a:p>
          <a:p>
            <a:r>
              <a:rPr lang="ru-RU" dirty="0" smtClean="0"/>
              <a:t>Приказ № 10 от 16 января 2015 г. «О внесении изменений в Порядок проведения государственной итоговой аттестации по образовательным программам основного общего образования, утвержденный приказом Министерства образования и науки Российской Федерации от 25 декабря 2013 г. № 1394» - </a:t>
            </a:r>
            <a:r>
              <a:rPr lang="ru-RU" dirty="0" smtClean="0">
                <a:hlinkClick r:id="rId4"/>
              </a:rPr>
              <a:t>СКАЧАТЬ</a:t>
            </a:r>
            <a:endParaRPr lang="ru-RU" dirty="0" smtClean="0"/>
          </a:p>
          <a:p>
            <a:r>
              <a:rPr lang="ru-RU" dirty="0" smtClean="0"/>
              <a:t>Письмо </a:t>
            </a:r>
            <a:r>
              <a:rPr lang="ru-RU" dirty="0" err="1" smtClean="0"/>
              <a:t>Рособрнадзора</a:t>
            </a:r>
            <a:r>
              <a:rPr lang="ru-RU" dirty="0" smtClean="0"/>
              <a:t> от 11.04.2016 № 02-146 «О количестве сдаваемых предметов в IX классе» - </a:t>
            </a:r>
            <a:r>
              <a:rPr lang="ru-RU" u="sng" dirty="0" smtClean="0">
                <a:hlinkClick r:id="rId5"/>
              </a:rPr>
              <a:t>СКАЧАТЬ</a:t>
            </a:r>
            <a:r>
              <a:rPr lang="ru-RU" dirty="0" smtClean="0"/>
              <a:t>     </a:t>
            </a:r>
          </a:p>
          <a:p>
            <a:r>
              <a:rPr lang="ru-RU" dirty="0" smtClean="0"/>
              <a:t>Приказ </a:t>
            </a:r>
            <a:r>
              <a:rPr lang="ru-RU" dirty="0" err="1" smtClean="0"/>
              <a:t>Минобрнауки</a:t>
            </a:r>
            <a:r>
              <a:rPr lang="ru-RU" dirty="0" smtClean="0"/>
              <a:t> России от 10 ноября 2017 г. № 1097 "Об утверждении единого расписания и продолжительности проведения основного государственного экзамена по каждому учебному предмету, перечня средств обучения и воспитания, используемых при его проведении в 2018 году" (зарегистрирован Минюстом России 06.12.2017, </a:t>
            </a:r>
            <a:r>
              <a:rPr lang="ru-RU" dirty="0" err="1" smtClean="0"/>
              <a:t>рег</a:t>
            </a:r>
            <a:r>
              <a:rPr lang="ru-RU" dirty="0" smtClean="0"/>
              <a:t>. № 49130) </a:t>
            </a:r>
            <a:r>
              <a:rPr lang="ru-RU" u="sng" dirty="0" smtClean="0">
                <a:hlinkClick r:id="rId6"/>
              </a:rPr>
              <a:t>СКАЧАТЬ</a:t>
            </a:r>
            <a:endParaRPr lang="ru-RU" dirty="0" smtClean="0"/>
          </a:p>
          <a:p>
            <a:r>
              <a:rPr lang="ru-RU" dirty="0" smtClean="0"/>
              <a:t>Приказ </a:t>
            </a:r>
            <a:r>
              <a:rPr lang="ru-RU" dirty="0" err="1" smtClean="0"/>
              <a:t>Минобрнауки</a:t>
            </a:r>
            <a:r>
              <a:rPr lang="ru-RU" dirty="0" smtClean="0"/>
              <a:t> России от 10 ноября 2017 г. № 1098 "Об утверждении единого расписания и продолжительности проведения государственного выпускного экзамена по образовательным программам основного общего и среднего общего образования по каждому учебному предмету, перечня средств обучения и воспитания, используемых при его проведении в 2018 году" (зарегистрирован Минюстом России 06.12.2017, </a:t>
            </a:r>
            <a:r>
              <a:rPr lang="ru-RU" dirty="0" err="1" smtClean="0"/>
              <a:t>рег</a:t>
            </a:r>
            <a:r>
              <a:rPr lang="ru-RU" dirty="0" smtClean="0"/>
              <a:t>. № 49127) </a:t>
            </a:r>
            <a:r>
              <a:rPr lang="ru-RU" u="sng" dirty="0" smtClean="0">
                <a:hlinkClick r:id="rId7"/>
              </a:rPr>
              <a:t>СКАЧАТЬ</a:t>
            </a:r>
            <a:endParaRPr lang="ru-RU" dirty="0" smtClean="0"/>
          </a:p>
          <a:p>
            <a:r>
              <a:rPr lang="ru-RU" i="1" dirty="0" smtClean="0"/>
              <a:t>Методические материалы, рекомендуемые </a:t>
            </a:r>
            <a:r>
              <a:rPr lang="ru-RU" i="1" dirty="0" err="1" smtClean="0"/>
              <a:t>Рособрнадзором</a:t>
            </a:r>
            <a:r>
              <a:rPr lang="ru-RU" i="1" dirty="0" smtClean="0"/>
              <a:t> к использованию при организации и проведении государственной итоговой </a:t>
            </a:r>
            <a:r>
              <a:rPr lang="ru-RU" i="1" dirty="0" err="1" smtClean="0"/>
              <a:t>аттеставии</a:t>
            </a:r>
            <a:r>
              <a:rPr lang="ru-RU" i="1" dirty="0" smtClean="0"/>
              <a:t> по образовательным программам основного общего образования и среднего общего образования в 2017 году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2.jpg"/>
          <p:cNvPicPr>
            <a:picLocks noChangeAspect="1"/>
          </p:cNvPicPr>
          <p:nvPr/>
        </p:nvPicPr>
        <p:blipFill>
          <a:blip r:embed="rId2" cstate="print">
            <a:grayscl/>
          </a:blip>
          <a:srcRect t="15350" b="14301"/>
          <a:stretch>
            <a:fillRect/>
          </a:stretch>
        </p:blipFill>
        <p:spPr>
          <a:xfrm>
            <a:off x="4057" y="0"/>
            <a:ext cx="9139943" cy="5949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0270" t="19216" r="17445" b="23480"/>
          <a:stretch>
            <a:fillRect/>
          </a:stretch>
        </p:blipFill>
        <p:spPr bwMode="auto">
          <a:xfrm>
            <a:off x="2051720" y="3429000"/>
            <a:ext cx="521407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3" cstate="print"/>
          <a:srcRect l="6768" t="23534" b="19824"/>
          <a:stretch>
            <a:fillRect/>
          </a:stretch>
        </p:blipFill>
        <p:spPr>
          <a:xfrm>
            <a:off x="395536" y="332656"/>
            <a:ext cx="8423878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467600" cy="5089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Организационная модель оценивания</a:t>
            </a:r>
            <a:endParaRPr lang="ru-RU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Содержимое 6" descr="Рисунок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17610" r="33048" b="16059"/>
          <a:stretch>
            <a:fillRect/>
          </a:stretch>
        </p:blipFill>
        <p:spPr>
          <a:xfrm>
            <a:off x="1259632" y="1196752"/>
            <a:ext cx="6552728" cy="4871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95936" y="188640"/>
            <a:ext cx="4679950" cy="6524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Подготовка (за сутки)</a:t>
            </a:r>
            <a:endParaRPr lang="ru-RU" sz="3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980728"/>
          <a:ext cx="8748464" cy="5661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005"/>
                <a:gridCol w="6676459"/>
              </a:tblGrid>
              <a:tr h="94660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Категория работника ИС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Действия  специалиста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34890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Ответственный организатор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Calibri" pitchFamily="34" charset="0"/>
                          <a:cs typeface="Calibri" pitchFamily="34" charset="0"/>
                        </a:rPr>
                        <a:t>- Определяет необходимое количество аудиторий.</a:t>
                      </a:r>
                    </a:p>
                    <a:p>
                      <a:r>
                        <a:rPr lang="ru-RU" sz="2200" dirty="0" smtClean="0">
                          <a:latin typeface="Calibri" pitchFamily="34" charset="0"/>
                          <a:cs typeface="Calibri" pitchFamily="34" charset="0"/>
                        </a:rPr>
                        <a:t>- Проверяет списки участников ИС.</a:t>
                      </a:r>
                    </a:p>
                    <a:p>
                      <a:r>
                        <a:rPr lang="ru-RU" sz="2200" dirty="0" smtClean="0">
                          <a:latin typeface="Calibri" pitchFamily="34" charset="0"/>
                          <a:cs typeface="Calibri" pitchFamily="34" charset="0"/>
                        </a:rPr>
                        <a:t>- Заполняет в списках поле «Аудитория».</a:t>
                      </a:r>
                      <a:endParaRPr lang="ru-RU" sz="2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3657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Технический специалист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2200" dirty="0" smtClean="0">
                          <a:latin typeface="Calibri" pitchFamily="34" charset="0"/>
                          <a:cs typeface="Calibri" pitchFamily="34" charset="0"/>
                        </a:rPr>
                        <a:t>Готовит рабочее место, оборудованное средствами записи ответов.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200" dirty="0" smtClean="0">
                          <a:latin typeface="Calibri" pitchFamily="34" charset="0"/>
                          <a:cs typeface="Calibri" pitchFamily="34" charset="0"/>
                        </a:rPr>
                        <a:t> Проверяет готовность рабочего места ответственного организатора.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200" dirty="0" smtClean="0">
                          <a:latin typeface="Calibri" pitchFamily="34" charset="0"/>
                          <a:cs typeface="Calibri" pitchFamily="34" charset="0"/>
                        </a:rPr>
                        <a:t>Скачивает</a:t>
                      </a:r>
                      <a:r>
                        <a:rPr lang="ru-RU" sz="2200" baseline="0" dirty="0" smtClean="0">
                          <a:latin typeface="Calibri" pitchFamily="34" charset="0"/>
                          <a:cs typeface="Calibri" pitchFamily="34" charset="0"/>
                        </a:rPr>
                        <a:t> с сайта ФИПИ и тиражирует в необходимом количестве критерии и дополнительные схемы оценивания для экспертов.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200" baseline="0" dirty="0" smtClean="0">
                          <a:latin typeface="Calibri" pitchFamily="34" charset="0"/>
                          <a:cs typeface="Calibri" pitchFamily="34" charset="0"/>
                        </a:rPr>
                        <a:t> Устанавливает ПО «Результаты итогового собеседования».</a:t>
                      </a:r>
                      <a:endParaRPr lang="ru-RU" sz="2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95936" y="188640"/>
            <a:ext cx="4679950" cy="6524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Подготовка (в день ИС)</a:t>
            </a:r>
            <a:endParaRPr lang="ru-RU" sz="3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811702"/>
          <a:ext cx="8964488" cy="5998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3294"/>
                <a:gridCol w="7341194"/>
              </a:tblGrid>
              <a:tr h="67916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Категория работника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Действия  специалиста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011963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Calibri" pitchFamily="34" charset="0"/>
                          <a:cs typeface="Calibri" pitchFamily="34" charset="0"/>
                        </a:rPr>
                        <a:t>Ответствен-ный</a:t>
                      </a:r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 организатор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2200" dirty="0" smtClean="0">
                          <a:latin typeface="Calibri" pitchFamily="34" charset="0"/>
                          <a:cs typeface="Calibri" pitchFamily="34" charset="0"/>
                        </a:rPr>
                        <a:t>Получает через</a:t>
                      </a:r>
                      <a:r>
                        <a:rPr lang="ru-RU" sz="2200" baseline="0" dirty="0" smtClean="0">
                          <a:latin typeface="Calibri" pitchFamily="34" charset="0"/>
                          <a:cs typeface="Calibri" pitchFamily="34" charset="0"/>
                        </a:rPr>
                        <a:t> федеральный Интернет ресурс КИМ ИС.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200" baseline="0" dirty="0" smtClean="0">
                          <a:latin typeface="Calibri" pitchFamily="34" charset="0"/>
                          <a:cs typeface="Calibri" pitchFamily="34" charset="0"/>
                        </a:rPr>
                        <a:t>Получает материалы для проведения ИС и распределяет их по аудиториям проведения.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200" dirty="0" smtClean="0">
                          <a:latin typeface="Calibri" pitchFamily="34" charset="0"/>
                          <a:cs typeface="Calibri" pitchFamily="34" charset="0"/>
                        </a:rPr>
                        <a:t>Выдает экзаменаторам-собеседникам ведомость учета проведения итогового собеседования в аудитории,</a:t>
                      </a:r>
                      <a:r>
                        <a:rPr lang="ru-RU" sz="2200" baseline="0" dirty="0" smtClean="0">
                          <a:latin typeface="Calibri" pitchFamily="34" charset="0"/>
                          <a:cs typeface="Calibri" pitchFamily="34" charset="0"/>
                        </a:rPr>
                        <a:t> КИМ ИС.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200" baseline="0" dirty="0" smtClean="0">
                          <a:latin typeface="Calibri" pitchFamily="34" charset="0"/>
                          <a:cs typeface="Calibri" pitchFamily="34" charset="0"/>
                        </a:rPr>
                        <a:t>Выдает экспертам протоколы эксперта для оценивания ответов участников итогового собеседования (по количеству участников).</a:t>
                      </a:r>
                      <a:endParaRPr lang="ru-RU" sz="2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67916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Экзаменатор - собеседник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2200" dirty="0" smtClean="0">
                          <a:latin typeface="Calibri" pitchFamily="34" charset="0"/>
                          <a:cs typeface="Calibri" pitchFamily="34" charset="0"/>
                        </a:rPr>
                        <a:t> знакомится с КИМ ИС.</a:t>
                      </a:r>
                      <a:endParaRPr lang="ru-RU" sz="2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48735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Эксперт 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2200" dirty="0" smtClean="0">
                          <a:latin typeface="Calibri" pitchFamily="34" charset="0"/>
                          <a:cs typeface="Calibri" pitchFamily="34" charset="0"/>
                        </a:rPr>
                        <a:t>Знакомится с КИМ ИС.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200" dirty="0" smtClean="0">
                          <a:latin typeface="Calibri" pitchFamily="34" charset="0"/>
                          <a:cs typeface="Calibri" pitchFamily="34" charset="0"/>
                        </a:rPr>
                        <a:t>Знакомится с протоколами эксперта для оценивания ответов участников итогового собеседования.</a:t>
                      </a:r>
                      <a:endParaRPr lang="ru-RU" sz="2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3.jpg"/>
          <p:cNvPicPr>
            <a:picLocks noChangeAspect="1"/>
          </p:cNvPicPr>
          <p:nvPr/>
        </p:nvPicPr>
        <p:blipFill>
          <a:blip r:embed="rId2" cstate="print">
            <a:grayscl/>
          </a:blip>
          <a:srcRect l="8245" b="8001"/>
          <a:stretch>
            <a:fillRect/>
          </a:stretch>
        </p:blipFill>
        <p:spPr>
          <a:xfrm>
            <a:off x="0" y="0"/>
            <a:ext cx="911570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2494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РЕЧЬ ЭКЗАМЕНАТОРА - СОБЕСЕДНИКА</a:t>
            </a:r>
            <a:endParaRPr lang="ru-RU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764704"/>
            <a:ext cx="8147248" cy="561662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500" dirty="0" smtClean="0"/>
              <a:t>		</a:t>
            </a:r>
            <a:r>
              <a:rPr lang="ru-RU" sz="8000" dirty="0" smtClean="0">
                <a:latin typeface="Calibri" pitchFamily="34" charset="0"/>
                <a:cs typeface="Calibri" pitchFamily="34" charset="0"/>
              </a:rPr>
              <a:t>Здравствуйте, присаживайтесь, покажите свой паспорт, возьмите КИМ и назовите свою фамилию и имя, номер </a:t>
            </a:r>
            <a:r>
              <a:rPr lang="ru-RU" sz="8000" dirty="0" err="1" smtClean="0">
                <a:latin typeface="Calibri" pitchFamily="34" charset="0"/>
                <a:cs typeface="Calibri" pitchFamily="34" charset="0"/>
              </a:rPr>
              <a:t>КИМа</a:t>
            </a:r>
            <a:r>
              <a:rPr lang="ru-RU" sz="8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None/>
            </a:pPr>
            <a:r>
              <a:rPr lang="ru-RU" sz="80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ru-RU" sz="8000" dirty="0" smtClean="0">
                <a:latin typeface="Calibri" pitchFamily="34" charset="0"/>
                <a:cs typeface="Calibri" pitchFamily="34" charset="0"/>
              </a:rPr>
              <a:t>Прослушайте инструкцию </a:t>
            </a:r>
            <a:r>
              <a:rPr lang="ru-RU" sz="8000" dirty="0" smtClean="0">
                <a:latin typeface="Calibri" pitchFamily="34" charset="0"/>
                <a:cs typeface="Calibri" pitchFamily="34" charset="0"/>
              </a:rPr>
              <a:t>(чтение инструкции</a:t>
            </a:r>
            <a:r>
              <a:rPr lang="ru-RU" sz="8000" dirty="0" smtClean="0">
                <a:latin typeface="Calibri" pitchFamily="34" charset="0"/>
                <a:cs typeface="Calibri" pitchFamily="34" charset="0"/>
              </a:rPr>
              <a:t>).</a:t>
            </a:r>
            <a:endParaRPr lang="ru-RU" sz="8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sz="80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ru-RU" sz="8000" dirty="0" smtClean="0">
                <a:latin typeface="Calibri" pitchFamily="34" charset="0"/>
                <a:cs typeface="Calibri" pitchFamily="34" charset="0"/>
              </a:rPr>
              <a:t>Итак</a:t>
            </a:r>
            <a:r>
              <a:rPr lang="ru-RU" sz="8000" dirty="0" smtClean="0">
                <a:latin typeface="Calibri" pitchFamily="34" charset="0"/>
                <a:cs typeface="Calibri" pitchFamily="34" charset="0"/>
              </a:rPr>
              <a:t>, вам нужно выполнять задания. На подготовку </a:t>
            </a:r>
            <a:r>
              <a:rPr lang="ru-RU" sz="8000" dirty="0" smtClean="0">
                <a:latin typeface="Calibri" pitchFamily="34" charset="0"/>
                <a:cs typeface="Calibri" pitchFamily="34" charset="0"/>
              </a:rPr>
              <a:t>1-го </a:t>
            </a:r>
            <a:r>
              <a:rPr lang="ru-RU" sz="8000" dirty="0" smtClean="0">
                <a:latin typeface="Calibri" pitchFamily="34" charset="0"/>
                <a:cs typeface="Calibri" pitchFamily="34" charset="0"/>
              </a:rPr>
              <a:t>задания вам дается 2 мин, приступайте к подготовке.</a:t>
            </a:r>
          </a:p>
          <a:p>
            <a:pPr>
              <a:buNone/>
            </a:pPr>
            <a:r>
              <a:rPr lang="ru-RU" sz="8000" dirty="0" smtClean="0">
                <a:latin typeface="Calibri" pitchFamily="34" charset="0"/>
                <a:cs typeface="Calibri" pitchFamily="34" charset="0"/>
              </a:rPr>
              <a:t>   - </a:t>
            </a:r>
            <a:r>
              <a:rPr lang="ru-RU" sz="8000" dirty="0" smtClean="0">
                <a:latin typeface="Calibri" pitchFamily="34" charset="0"/>
                <a:cs typeface="Calibri" pitchFamily="34" charset="0"/>
              </a:rPr>
              <a:t>ваше время закончилось. Назовите № задания и выполните его. </a:t>
            </a:r>
            <a:r>
              <a:rPr lang="ru-RU" sz="8000" dirty="0" smtClean="0">
                <a:latin typeface="Calibri" pitchFamily="34" charset="0"/>
                <a:cs typeface="Calibri" pitchFamily="34" charset="0"/>
              </a:rPr>
              <a:t>				(</a:t>
            </a:r>
            <a:r>
              <a:rPr lang="ru-RU" sz="8000" b="1" u="sng" dirty="0" smtClean="0">
                <a:latin typeface="Calibri" pitchFamily="34" charset="0"/>
                <a:cs typeface="Calibri" pitchFamily="34" charset="0"/>
              </a:rPr>
              <a:t>Ученик-чтение текста вслух 2 мин.)</a:t>
            </a:r>
            <a:endParaRPr lang="ru-RU" sz="8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sz="80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ru-RU" sz="8000" dirty="0" smtClean="0">
                <a:latin typeface="Calibri" pitchFamily="34" charset="0"/>
                <a:cs typeface="Calibri" pitchFamily="34" charset="0"/>
              </a:rPr>
              <a:t>Приступайте </a:t>
            </a:r>
            <a:r>
              <a:rPr lang="ru-RU" sz="8000" dirty="0" smtClean="0">
                <a:latin typeface="Calibri" pitchFamily="34" charset="0"/>
                <a:cs typeface="Calibri" pitchFamily="34" charset="0"/>
              </a:rPr>
              <a:t>к подготовке 2-го задания. Вам дается 1 мин.</a:t>
            </a:r>
          </a:p>
          <a:p>
            <a:pPr>
              <a:buNone/>
            </a:pPr>
            <a:r>
              <a:rPr lang="ru-RU" sz="8000" dirty="0" smtClean="0">
                <a:latin typeface="Calibri" pitchFamily="34" charset="0"/>
                <a:cs typeface="Calibri" pitchFamily="34" charset="0"/>
              </a:rPr>
              <a:t>  - </a:t>
            </a:r>
            <a:r>
              <a:rPr lang="ru-RU" sz="8000" dirty="0" smtClean="0">
                <a:latin typeface="Calibri" pitchFamily="34" charset="0"/>
                <a:cs typeface="Calibri" pitchFamily="34" charset="0"/>
              </a:rPr>
              <a:t>ваше время закончилось. Назовите № задания и выполните его. </a:t>
            </a:r>
            <a:r>
              <a:rPr lang="ru-RU" sz="8000" dirty="0" smtClean="0">
                <a:latin typeface="Calibri" pitchFamily="34" charset="0"/>
                <a:cs typeface="Calibri" pitchFamily="34" charset="0"/>
              </a:rPr>
              <a:t>						(</a:t>
            </a:r>
            <a:r>
              <a:rPr lang="ru-RU" sz="8000" b="1" u="sng" dirty="0" smtClean="0">
                <a:latin typeface="Calibri" pitchFamily="34" charset="0"/>
                <a:cs typeface="Calibri" pitchFamily="34" charset="0"/>
              </a:rPr>
              <a:t>Ученик-пересказ 3 мин.)</a:t>
            </a:r>
            <a:endParaRPr lang="ru-RU" sz="8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sz="80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ru-RU" sz="8000" dirty="0" smtClean="0">
                <a:latin typeface="Calibri" pitchFamily="34" charset="0"/>
                <a:cs typeface="Calibri" pitchFamily="34" charset="0"/>
              </a:rPr>
              <a:t>В </a:t>
            </a:r>
            <a:r>
              <a:rPr lang="ru-RU" sz="8000" dirty="0" smtClean="0">
                <a:latin typeface="Calibri" pitchFamily="34" charset="0"/>
                <a:cs typeface="Calibri" pitchFamily="34" charset="0"/>
              </a:rPr>
              <a:t>3-м задании вам дается на выбор 3 темы для монолога. Вам нужно выбрать одну из них и подготовить монолог. На подготовку вам дается 1 мин.</a:t>
            </a:r>
          </a:p>
          <a:p>
            <a:pPr>
              <a:buNone/>
            </a:pPr>
            <a:r>
              <a:rPr lang="ru-RU" sz="8000" dirty="0" smtClean="0">
                <a:latin typeface="Calibri" pitchFamily="34" charset="0"/>
                <a:cs typeface="Calibri" pitchFamily="34" charset="0"/>
              </a:rPr>
              <a:t>   - </a:t>
            </a:r>
            <a:r>
              <a:rPr lang="ru-RU" sz="8000" dirty="0" smtClean="0">
                <a:latin typeface="Calibri" pitchFamily="34" charset="0"/>
                <a:cs typeface="Calibri" pitchFamily="34" charset="0"/>
              </a:rPr>
              <a:t>ваше время закончилось. Назовите № задания и выполните его. </a:t>
            </a:r>
            <a:r>
              <a:rPr lang="ru-RU" sz="8000" dirty="0" smtClean="0">
                <a:latin typeface="Calibri" pitchFamily="34" charset="0"/>
                <a:cs typeface="Calibri" pitchFamily="34" charset="0"/>
              </a:rPr>
              <a:t>					(</a:t>
            </a:r>
            <a:r>
              <a:rPr lang="ru-RU" sz="8000" b="1" u="sng" dirty="0" smtClean="0">
                <a:latin typeface="Calibri" pitchFamily="34" charset="0"/>
                <a:cs typeface="Calibri" pitchFamily="34" charset="0"/>
              </a:rPr>
              <a:t>Ученик-монолог 3 мин.)</a:t>
            </a:r>
            <a:endParaRPr lang="ru-RU" sz="8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sz="8000" dirty="0" smtClean="0">
                <a:latin typeface="Calibri" pitchFamily="34" charset="0"/>
                <a:cs typeface="Calibri" pitchFamily="34" charset="0"/>
              </a:rPr>
              <a:t>  - </a:t>
            </a:r>
            <a:r>
              <a:rPr lang="ru-RU" sz="8000" dirty="0" smtClean="0">
                <a:latin typeface="Calibri" pitchFamily="34" charset="0"/>
                <a:cs typeface="Calibri" pitchFamily="34" charset="0"/>
              </a:rPr>
              <a:t>вы закончили, назовите № следующего задания и приступим к его выполнению </a:t>
            </a:r>
            <a:r>
              <a:rPr lang="ru-RU" sz="8000" dirty="0" smtClean="0">
                <a:latin typeface="Calibri" pitchFamily="34" charset="0"/>
                <a:cs typeface="Calibri" pitchFamily="34" charset="0"/>
              </a:rPr>
              <a:t>				(</a:t>
            </a:r>
            <a:r>
              <a:rPr lang="ru-RU" sz="8000" b="1" u="sng" dirty="0" smtClean="0">
                <a:latin typeface="Calibri" pitchFamily="34" charset="0"/>
                <a:cs typeface="Calibri" pitchFamily="34" charset="0"/>
              </a:rPr>
              <a:t>Ученик- беседа 3 мин.)</a:t>
            </a:r>
            <a:endParaRPr lang="ru-RU" sz="8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sz="8000" dirty="0" smtClean="0">
                <a:latin typeface="Calibri" pitchFamily="34" charset="0"/>
                <a:cs typeface="Calibri" pitchFamily="34" charset="0"/>
              </a:rPr>
              <a:t>			Ваш экзамен закончен. Распишитесь в ведомости.</a:t>
            </a:r>
          </a:p>
          <a:p>
            <a:pPr>
              <a:buNone/>
            </a:pPr>
            <a:r>
              <a:rPr lang="ru-RU" sz="8000" dirty="0" smtClean="0">
                <a:latin typeface="Calibri" pitchFamily="34" charset="0"/>
                <a:cs typeface="Calibri" pitchFamily="34" charset="0"/>
              </a:rPr>
              <a:t>			До свидания. Успехов вам на следующих экзаменах!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1115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Инструкция по выполнению заданий</a:t>
            </a:r>
            <a:r>
              <a:rPr lang="ru-RU" sz="2800" dirty="0" smtClean="0">
                <a:latin typeface="+mn-lt"/>
              </a:rPr>
              <a:t> </a:t>
            </a:r>
            <a:endParaRPr lang="ru-RU" sz="28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714356"/>
            <a:ext cx="8715436" cy="6357982"/>
          </a:xfrm>
        </p:spPr>
        <p:txBody>
          <a:bodyPr>
            <a:normAutofit fontScale="325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6200" dirty="0" smtClean="0">
                <a:latin typeface="Calibri" pitchFamily="34" charset="0"/>
                <a:cs typeface="Calibri" pitchFamily="34" charset="0"/>
              </a:rPr>
              <a:t>Итоговое </a:t>
            </a:r>
            <a:r>
              <a:rPr lang="ru-RU" sz="6200" dirty="0" smtClean="0">
                <a:latin typeface="Calibri" pitchFamily="34" charset="0"/>
                <a:cs typeface="Calibri" pitchFamily="34" charset="0"/>
              </a:rPr>
              <a:t>собеседование по русскому языку состоит из четырёх заданий. </a:t>
            </a:r>
          </a:p>
          <a:p>
            <a:pPr algn="just">
              <a:buNone/>
            </a:pPr>
            <a:r>
              <a:rPr lang="ru-RU" sz="62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ru-RU" sz="6200" dirty="0" smtClean="0">
                <a:latin typeface="Calibri" pitchFamily="34" charset="0"/>
                <a:cs typeface="Calibri" pitchFamily="34" charset="0"/>
              </a:rPr>
              <a:t>    Задание </a:t>
            </a:r>
            <a:r>
              <a:rPr lang="ru-RU" sz="6200" dirty="0" smtClean="0">
                <a:latin typeface="Calibri" pitchFamily="34" charset="0"/>
                <a:cs typeface="Calibri" pitchFamily="34" charset="0"/>
              </a:rPr>
              <a:t>1 – чтение вслух небольшого текста. Время на подготовку – 2 минуты. Чтение в слух в течение 2 минут. </a:t>
            </a:r>
          </a:p>
          <a:p>
            <a:pPr algn="just">
              <a:buNone/>
            </a:pPr>
            <a:r>
              <a:rPr lang="ru-RU" sz="62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ru-RU" sz="6200" dirty="0" smtClean="0">
                <a:latin typeface="Calibri" pitchFamily="34" charset="0"/>
                <a:cs typeface="Calibri" pitchFamily="34" charset="0"/>
              </a:rPr>
              <a:t>    В </a:t>
            </a:r>
            <a:r>
              <a:rPr lang="ru-RU" sz="6200" dirty="0" smtClean="0">
                <a:latin typeface="Calibri" pitchFamily="34" charset="0"/>
                <a:cs typeface="Calibri" pitchFamily="34" charset="0"/>
              </a:rPr>
              <a:t>задании 2 предлагается пересказать прочитанный текст, дополнив его высказыванием. Время на подготовку – 1 минута. Время на пересказ – 3 минуты.</a:t>
            </a:r>
          </a:p>
          <a:p>
            <a:pPr algn="just">
              <a:buNone/>
            </a:pPr>
            <a:r>
              <a:rPr lang="ru-RU" sz="62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ru-RU" sz="6200" dirty="0" smtClean="0">
                <a:latin typeface="Calibri" pitchFamily="34" charset="0"/>
                <a:cs typeface="Calibri" pitchFamily="34" charset="0"/>
              </a:rPr>
              <a:t>    В </a:t>
            </a:r>
            <a:r>
              <a:rPr lang="ru-RU" sz="6200" dirty="0" smtClean="0">
                <a:latin typeface="Calibri" pitchFamily="34" charset="0"/>
                <a:cs typeface="Calibri" pitchFamily="34" charset="0"/>
              </a:rPr>
              <a:t>задании 3 предлагается выбрать один из трёх предложенных вариантов беседы: описание фотографии, повествование на основе жизненного опыта, рассуждение по одной из сформулированных проблем. Время на подготовку – 1 минута. Ответ по плану – 3 минуты.</a:t>
            </a:r>
          </a:p>
          <a:p>
            <a:pPr algn="just">
              <a:buNone/>
            </a:pPr>
            <a:r>
              <a:rPr lang="ru-RU" sz="62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ru-RU" sz="6200" dirty="0" smtClean="0">
                <a:latin typeface="Calibri" pitchFamily="34" charset="0"/>
                <a:cs typeface="Calibri" pitchFamily="34" charset="0"/>
              </a:rPr>
              <a:t>    В </a:t>
            </a:r>
            <a:r>
              <a:rPr lang="ru-RU" sz="6200" dirty="0" smtClean="0">
                <a:latin typeface="Calibri" pitchFamily="34" charset="0"/>
                <a:cs typeface="Calibri" pitchFamily="34" charset="0"/>
              </a:rPr>
              <a:t>задании 4 Вам предстоит поучаствовать в беседе по теме предыдущего задания. Необходимо ответить на 3 вопроса. Ответы должны быть развернутыми и не односложными. На ответы вам дается 3 минуты. </a:t>
            </a:r>
          </a:p>
          <a:p>
            <a:pPr algn="just">
              <a:buNone/>
            </a:pPr>
            <a:r>
              <a:rPr lang="ru-RU" sz="62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ru-RU" sz="6200" dirty="0" smtClean="0">
                <a:latin typeface="Calibri" pitchFamily="34" charset="0"/>
                <a:cs typeface="Calibri" pitchFamily="34" charset="0"/>
              </a:rPr>
              <a:t>   Общее </a:t>
            </a:r>
            <a:r>
              <a:rPr lang="ru-RU" sz="6200" dirty="0" smtClean="0">
                <a:latin typeface="Calibri" pitchFamily="34" charset="0"/>
                <a:cs typeface="Calibri" pitchFamily="34" charset="0"/>
              </a:rPr>
              <a:t>время Вашего экзамена (включая время на подготовку) – 15 минут. </a:t>
            </a:r>
          </a:p>
          <a:p>
            <a:pPr algn="just">
              <a:buNone/>
            </a:pPr>
            <a:r>
              <a:rPr lang="ru-RU" sz="62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ru-RU" sz="6200" dirty="0" smtClean="0">
                <a:latin typeface="Calibri" pitchFamily="34" charset="0"/>
                <a:cs typeface="Calibri" pitchFamily="34" charset="0"/>
              </a:rPr>
              <a:t>    На </a:t>
            </a:r>
            <a:r>
              <a:rPr lang="ru-RU" sz="6200" dirty="0" smtClean="0">
                <a:latin typeface="Calibri" pitchFamily="34" charset="0"/>
                <a:cs typeface="Calibri" pitchFamily="34" charset="0"/>
              </a:rPr>
              <a:t>протяжении всего времени ответа ведётся аудиозапись. </a:t>
            </a:r>
          </a:p>
          <a:p>
            <a:pPr algn="just">
              <a:buNone/>
            </a:pPr>
            <a:r>
              <a:rPr lang="ru-RU" sz="6200" dirty="0">
                <a:latin typeface="Calibri" pitchFamily="34" charset="0"/>
                <a:cs typeface="Calibri" pitchFamily="34" charset="0"/>
              </a:rPr>
              <a:t>	</a:t>
            </a:r>
            <a:r>
              <a:rPr lang="ru-RU" sz="62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ru-RU" sz="6200" dirty="0" smtClean="0">
                <a:latin typeface="Calibri" pitchFamily="34" charset="0"/>
                <a:cs typeface="Calibri" pitchFamily="34" charset="0"/>
              </a:rPr>
              <a:t>Постарайтесь </a:t>
            </a:r>
            <a:r>
              <a:rPr lang="ru-RU" sz="6200" dirty="0" smtClean="0">
                <a:latin typeface="Calibri" pitchFamily="34" charset="0"/>
                <a:cs typeface="Calibri" pitchFamily="34" charset="0"/>
              </a:rPr>
              <a:t>полностью выполнить поставленные задачи, говорить ясно и чётко, не отходить от темы и следовать предложенному плану ответа. Так Вы сможете набрать наибольшее количество баллов. </a:t>
            </a:r>
          </a:p>
          <a:p>
            <a:pPr algn="just">
              <a:buNone/>
            </a:pPr>
            <a:r>
              <a:rPr lang="ru-RU" sz="6200" dirty="0">
                <a:latin typeface="Calibri" pitchFamily="34" charset="0"/>
                <a:cs typeface="Calibri" pitchFamily="34" charset="0"/>
              </a:rPr>
              <a:t>	</a:t>
            </a:r>
            <a:r>
              <a:rPr lang="ru-RU" sz="6200" dirty="0" smtClean="0">
                <a:latin typeface="Calibri" pitchFamily="34" charset="0"/>
                <a:cs typeface="Calibri" pitchFamily="34" charset="0"/>
              </a:rPr>
              <a:t>			Желаем успеха!</a:t>
            </a:r>
            <a:endParaRPr lang="ru-RU" sz="6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614</TotalTime>
  <Words>513</Words>
  <Application>Microsoft Office PowerPoint</Application>
  <PresentationFormat>Экран (4:3)</PresentationFormat>
  <Paragraphs>105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Итоговое  собеседование  по русскому языку в 9 классе</vt:lpstr>
      <vt:lpstr>Слайд 2</vt:lpstr>
      <vt:lpstr>Слайд 3</vt:lpstr>
      <vt:lpstr>Организационная модель оценивания</vt:lpstr>
      <vt:lpstr>Подготовка (за сутки)</vt:lpstr>
      <vt:lpstr>Подготовка (в день ИС)</vt:lpstr>
      <vt:lpstr>Слайд 7</vt:lpstr>
      <vt:lpstr>РЕЧЬ ЭКЗАМЕНАТОРА - СОБЕСЕДНИКА</vt:lpstr>
      <vt:lpstr>Инструкция по выполнению заданий </vt:lpstr>
      <vt:lpstr>Устная часть по русскому языку состоит из 4 заданий</vt:lpstr>
      <vt:lpstr>Задание 3. Монологическое высказывание</vt:lpstr>
      <vt:lpstr>Слайд 12</vt:lpstr>
      <vt:lpstr>Слайд 13</vt:lpstr>
      <vt:lpstr>Слайд 14</vt:lpstr>
      <vt:lpstr>Нормативно-правовые документы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Лиза</cp:lastModifiedBy>
  <cp:revision>63</cp:revision>
  <dcterms:created xsi:type="dcterms:W3CDTF">2017-11-11T05:55:59Z</dcterms:created>
  <dcterms:modified xsi:type="dcterms:W3CDTF">2018-02-19T20:15:23Z</dcterms:modified>
</cp:coreProperties>
</file>